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4" r:id="rId3"/>
    <p:sldId id="267" r:id="rId4"/>
    <p:sldId id="266" r:id="rId5"/>
    <p:sldId id="271" r:id="rId6"/>
    <p:sldId id="291" r:id="rId7"/>
    <p:sldId id="265" r:id="rId8"/>
    <p:sldId id="283" r:id="rId9"/>
    <p:sldId id="284" r:id="rId10"/>
    <p:sldId id="274" r:id="rId11"/>
    <p:sldId id="263" r:id="rId12"/>
    <p:sldId id="293" r:id="rId13"/>
    <p:sldId id="294" r:id="rId14"/>
    <p:sldId id="298" r:id="rId15"/>
    <p:sldId id="301" r:id="rId16"/>
    <p:sldId id="295" r:id="rId17"/>
    <p:sldId id="296" r:id="rId18"/>
    <p:sldId id="297" r:id="rId19"/>
    <p:sldId id="299" r:id="rId20"/>
    <p:sldId id="300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E69"/>
    <a:srgbClr val="A80069"/>
    <a:srgbClr val="7F7F7F"/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754AA-8807-F64A-944F-C5843C8D85AD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87008-8305-A342-AC5E-8ACFA17DAFF3}">
      <dgm:prSet phldrT="[Text]"/>
      <dgm:spPr/>
      <dgm:t>
        <a:bodyPr/>
        <a:lstStyle/>
        <a:p>
          <a:r>
            <a:rPr lang="en-US" dirty="0" smtClean="0"/>
            <a:t>0,5A – 6300A</a:t>
          </a:r>
          <a:endParaRPr lang="en-US" dirty="0"/>
        </a:p>
      </dgm:t>
    </dgm:pt>
    <dgm:pt modelId="{A4D186C4-E42C-3146-BD56-758960235B87}" type="parTrans" cxnId="{86175E54-7603-8247-A384-5583ACA812F3}">
      <dgm:prSet/>
      <dgm:spPr/>
      <dgm:t>
        <a:bodyPr/>
        <a:lstStyle/>
        <a:p>
          <a:endParaRPr lang="en-US"/>
        </a:p>
      </dgm:t>
    </dgm:pt>
    <dgm:pt modelId="{6ACF682C-F045-E241-A527-9BF4DC2F5C8A}" type="sibTrans" cxnId="{86175E54-7603-8247-A384-5583ACA812F3}">
      <dgm:prSet/>
      <dgm:spPr/>
      <dgm:t>
        <a:bodyPr/>
        <a:lstStyle/>
        <a:p>
          <a:endParaRPr lang="en-US"/>
        </a:p>
      </dgm:t>
    </dgm:pt>
    <dgm:pt modelId="{B494C154-8564-D047-8E94-663A4F5AFA94}">
      <dgm:prSet phldrT="[Text]"/>
      <dgm:spPr/>
      <dgm:t>
        <a:bodyPr/>
        <a:lstStyle/>
        <a:p>
          <a:r>
            <a:rPr lang="en-US" dirty="0" smtClean="0"/>
            <a:t>ACB</a:t>
          </a:r>
          <a:endParaRPr lang="en-US" dirty="0"/>
        </a:p>
      </dgm:t>
    </dgm:pt>
    <dgm:pt modelId="{E66E1CA6-1C35-D74C-B297-AACE179031EE}" type="sibTrans" cxnId="{5A93F334-0BD6-9B43-B6D6-492C79D90C9F}">
      <dgm:prSet/>
      <dgm:spPr/>
      <dgm:t>
        <a:bodyPr/>
        <a:lstStyle/>
        <a:p>
          <a:endParaRPr lang="en-US"/>
        </a:p>
      </dgm:t>
    </dgm:pt>
    <dgm:pt modelId="{06B343B9-8932-1E42-8DC9-F293D9E2E89B}" type="parTrans" cxnId="{5A93F334-0BD6-9B43-B6D6-492C79D90C9F}">
      <dgm:prSet/>
      <dgm:spPr/>
      <dgm:t>
        <a:bodyPr/>
        <a:lstStyle/>
        <a:p>
          <a:endParaRPr lang="en-US"/>
        </a:p>
      </dgm:t>
    </dgm:pt>
    <dgm:pt modelId="{149BD411-D4A7-2D4E-8D6C-FA3D83D87E86}">
      <dgm:prSet phldrT="[Text]"/>
      <dgm:spPr/>
      <dgm:t>
        <a:bodyPr/>
        <a:lstStyle/>
        <a:p>
          <a:r>
            <a:rPr lang="en-US" dirty="0" smtClean="0"/>
            <a:t>MCCB</a:t>
          </a:r>
          <a:endParaRPr lang="en-US" dirty="0"/>
        </a:p>
      </dgm:t>
    </dgm:pt>
    <dgm:pt modelId="{A4E31F93-D68C-5647-85E3-5DF7718645D4}" type="sibTrans" cxnId="{95296621-67B9-364D-9693-E744F69059E8}">
      <dgm:prSet/>
      <dgm:spPr/>
      <dgm:t>
        <a:bodyPr/>
        <a:lstStyle/>
        <a:p>
          <a:endParaRPr lang="en-US"/>
        </a:p>
      </dgm:t>
    </dgm:pt>
    <dgm:pt modelId="{66E3D977-8177-AD45-B398-8D6EE3A3F094}" type="parTrans" cxnId="{95296621-67B9-364D-9693-E744F69059E8}">
      <dgm:prSet/>
      <dgm:spPr/>
      <dgm:t>
        <a:bodyPr/>
        <a:lstStyle/>
        <a:p>
          <a:endParaRPr lang="en-US"/>
        </a:p>
      </dgm:t>
    </dgm:pt>
    <dgm:pt modelId="{B393FD6E-4923-D84A-85E0-CD233D93B153}">
      <dgm:prSet phldrT="[Text]"/>
      <dgm:spPr/>
      <dgm:t>
        <a:bodyPr/>
        <a:lstStyle/>
        <a:p>
          <a:r>
            <a:rPr lang="en-US" dirty="0" smtClean="0"/>
            <a:t>Fuse</a:t>
          </a:r>
          <a:endParaRPr lang="en-US" dirty="0"/>
        </a:p>
      </dgm:t>
    </dgm:pt>
    <dgm:pt modelId="{BBEBFF40-F69A-0849-8613-22751F11D24A}" type="sibTrans" cxnId="{F2A9940E-71EE-0141-B7C9-AEB143F30600}">
      <dgm:prSet/>
      <dgm:spPr/>
      <dgm:t>
        <a:bodyPr/>
        <a:lstStyle/>
        <a:p>
          <a:endParaRPr lang="en-US"/>
        </a:p>
      </dgm:t>
    </dgm:pt>
    <dgm:pt modelId="{E26B7FCA-A828-6841-ACA2-C4D72D25AA06}" type="parTrans" cxnId="{F2A9940E-71EE-0141-B7C9-AEB143F30600}">
      <dgm:prSet/>
      <dgm:spPr/>
      <dgm:t>
        <a:bodyPr/>
        <a:lstStyle/>
        <a:p>
          <a:endParaRPr lang="en-US"/>
        </a:p>
      </dgm:t>
    </dgm:pt>
    <dgm:pt modelId="{F89AFB90-F500-454E-8882-42F4C3B91E33}">
      <dgm:prSet phldrT="[Text]"/>
      <dgm:spPr/>
      <dgm:t>
        <a:bodyPr/>
        <a:lstStyle/>
        <a:p>
          <a:endParaRPr lang="en-US" dirty="0"/>
        </a:p>
      </dgm:t>
    </dgm:pt>
    <dgm:pt modelId="{41E15868-039C-4F4B-A7C0-52F1215FC102}" type="parTrans" cxnId="{DA184111-5271-794E-BF70-AF72D307AE8B}">
      <dgm:prSet/>
      <dgm:spPr/>
      <dgm:t>
        <a:bodyPr/>
        <a:lstStyle/>
        <a:p>
          <a:endParaRPr lang="en-US"/>
        </a:p>
      </dgm:t>
    </dgm:pt>
    <dgm:pt modelId="{BD67AE45-8456-9D47-9A86-20FD4E153271}" type="sibTrans" cxnId="{DA184111-5271-794E-BF70-AF72D307AE8B}">
      <dgm:prSet/>
      <dgm:spPr/>
      <dgm:t>
        <a:bodyPr/>
        <a:lstStyle/>
        <a:p>
          <a:endParaRPr lang="en-US"/>
        </a:p>
      </dgm:t>
    </dgm:pt>
    <dgm:pt modelId="{76BA0791-F894-5B43-9218-FB2066C897CA}">
      <dgm:prSet phldrT="[Text]"/>
      <dgm:spPr/>
      <dgm:t>
        <a:bodyPr/>
        <a:lstStyle/>
        <a:p>
          <a:r>
            <a:rPr lang="en-US" dirty="0" smtClean="0"/>
            <a:t>MCB</a:t>
          </a:r>
          <a:endParaRPr lang="en-US" dirty="0"/>
        </a:p>
      </dgm:t>
    </dgm:pt>
    <dgm:pt modelId="{11359950-42F4-CB4D-8CAA-CB4E9457C7AF}" type="parTrans" cxnId="{0F5F108C-6D47-2744-842B-3D9A122F0DD6}">
      <dgm:prSet/>
      <dgm:spPr/>
      <dgm:t>
        <a:bodyPr/>
        <a:lstStyle/>
        <a:p>
          <a:endParaRPr lang="en-US"/>
        </a:p>
      </dgm:t>
    </dgm:pt>
    <dgm:pt modelId="{0279B5FB-63B5-E748-A605-A51A31F5481A}" type="sibTrans" cxnId="{0F5F108C-6D47-2744-842B-3D9A122F0DD6}">
      <dgm:prSet/>
      <dgm:spPr/>
      <dgm:t>
        <a:bodyPr/>
        <a:lstStyle/>
        <a:p>
          <a:endParaRPr lang="en-US"/>
        </a:p>
      </dgm:t>
    </dgm:pt>
    <dgm:pt modelId="{2CC0B239-7F54-894C-9EC8-4D5432E50FFA}" type="pres">
      <dgm:prSet presAssocID="{50F754AA-8807-F64A-944F-C5843C8D85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A54631-BC3A-F84D-80BD-D5834BFE0247}" type="pres">
      <dgm:prSet presAssocID="{57D87008-8305-A342-AC5E-8ACFA17DAFF3}" presName="linNode" presStyleCnt="0"/>
      <dgm:spPr/>
    </dgm:pt>
    <dgm:pt modelId="{BAEE56F4-B412-8146-A934-F126E7E41229}" type="pres">
      <dgm:prSet presAssocID="{57D87008-8305-A342-AC5E-8ACFA17DAFF3}" presName="parentShp" presStyleLbl="node1" presStyleIdx="0" presStyleCnt="1" custLinFactNeighborX="-9197" custLinFactNeighborY="84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BDD8D-7C0D-5344-ABD1-F2B30A6E4712}" type="pres">
      <dgm:prSet presAssocID="{57D87008-8305-A342-AC5E-8ACFA17DAFF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84111-5271-794E-BF70-AF72D307AE8B}" srcId="{57D87008-8305-A342-AC5E-8ACFA17DAFF3}" destId="{F89AFB90-F500-454E-8882-42F4C3B91E33}" srcOrd="0" destOrd="0" parTransId="{41E15868-039C-4F4B-A7C0-52F1215FC102}" sibTransId="{BD67AE45-8456-9D47-9A86-20FD4E153271}"/>
    <dgm:cxn modelId="{95296621-67B9-364D-9693-E744F69059E8}" srcId="{57D87008-8305-A342-AC5E-8ACFA17DAFF3}" destId="{149BD411-D4A7-2D4E-8D6C-FA3D83D87E86}" srcOrd="3" destOrd="0" parTransId="{66E3D977-8177-AD45-B398-8D6EE3A3F094}" sibTransId="{A4E31F93-D68C-5647-85E3-5DF7718645D4}"/>
    <dgm:cxn modelId="{F2A9940E-71EE-0141-B7C9-AEB143F30600}" srcId="{57D87008-8305-A342-AC5E-8ACFA17DAFF3}" destId="{B393FD6E-4923-D84A-85E0-CD233D93B153}" srcOrd="1" destOrd="0" parTransId="{E26B7FCA-A828-6841-ACA2-C4D72D25AA06}" sibTransId="{BBEBFF40-F69A-0849-8613-22751F11D24A}"/>
    <dgm:cxn modelId="{56A459DA-45CD-7E4F-ABE0-194EB39A7DDE}" type="presOf" srcId="{149BD411-D4A7-2D4E-8D6C-FA3D83D87E86}" destId="{EF5BDD8D-7C0D-5344-ABD1-F2B30A6E4712}" srcOrd="0" destOrd="3" presId="urn:microsoft.com/office/officeart/2005/8/layout/vList6"/>
    <dgm:cxn modelId="{A8BC0183-6155-3349-BA9A-E32B066D23E7}" type="presOf" srcId="{57D87008-8305-A342-AC5E-8ACFA17DAFF3}" destId="{BAEE56F4-B412-8146-A934-F126E7E41229}" srcOrd="0" destOrd="0" presId="urn:microsoft.com/office/officeart/2005/8/layout/vList6"/>
    <dgm:cxn modelId="{F683C4E1-8D53-D843-980B-60F4B0F3D9E9}" type="presOf" srcId="{B494C154-8564-D047-8E94-663A4F5AFA94}" destId="{EF5BDD8D-7C0D-5344-ABD1-F2B30A6E4712}" srcOrd="0" destOrd="4" presId="urn:microsoft.com/office/officeart/2005/8/layout/vList6"/>
    <dgm:cxn modelId="{EE48D7B2-CE03-6847-9348-CCAA4A76B40F}" type="presOf" srcId="{50F754AA-8807-F64A-944F-C5843C8D85AD}" destId="{2CC0B239-7F54-894C-9EC8-4D5432E50FFA}" srcOrd="0" destOrd="0" presId="urn:microsoft.com/office/officeart/2005/8/layout/vList6"/>
    <dgm:cxn modelId="{0F5F108C-6D47-2744-842B-3D9A122F0DD6}" srcId="{57D87008-8305-A342-AC5E-8ACFA17DAFF3}" destId="{76BA0791-F894-5B43-9218-FB2066C897CA}" srcOrd="2" destOrd="0" parTransId="{11359950-42F4-CB4D-8CAA-CB4E9457C7AF}" sibTransId="{0279B5FB-63B5-E748-A605-A51A31F5481A}"/>
    <dgm:cxn modelId="{8699E47E-9827-A54E-967D-60A99D806DAD}" type="presOf" srcId="{B393FD6E-4923-D84A-85E0-CD233D93B153}" destId="{EF5BDD8D-7C0D-5344-ABD1-F2B30A6E4712}" srcOrd="0" destOrd="1" presId="urn:microsoft.com/office/officeart/2005/8/layout/vList6"/>
    <dgm:cxn modelId="{E281A86B-A1BB-DE4D-A32A-930C6F217928}" type="presOf" srcId="{76BA0791-F894-5B43-9218-FB2066C897CA}" destId="{EF5BDD8D-7C0D-5344-ABD1-F2B30A6E4712}" srcOrd="0" destOrd="2" presId="urn:microsoft.com/office/officeart/2005/8/layout/vList6"/>
    <dgm:cxn modelId="{86175E54-7603-8247-A384-5583ACA812F3}" srcId="{50F754AA-8807-F64A-944F-C5843C8D85AD}" destId="{57D87008-8305-A342-AC5E-8ACFA17DAFF3}" srcOrd="0" destOrd="0" parTransId="{A4D186C4-E42C-3146-BD56-758960235B87}" sibTransId="{6ACF682C-F045-E241-A527-9BF4DC2F5C8A}"/>
    <dgm:cxn modelId="{5A93F334-0BD6-9B43-B6D6-492C79D90C9F}" srcId="{57D87008-8305-A342-AC5E-8ACFA17DAFF3}" destId="{B494C154-8564-D047-8E94-663A4F5AFA94}" srcOrd="4" destOrd="0" parTransId="{06B343B9-8932-1E42-8DC9-F293D9E2E89B}" sibTransId="{E66E1CA6-1C35-D74C-B297-AACE179031EE}"/>
    <dgm:cxn modelId="{679C2C48-83ED-7A46-9AE9-0338AC59CE5E}" type="presOf" srcId="{F89AFB90-F500-454E-8882-42F4C3B91E33}" destId="{EF5BDD8D-7C0D-5344-ABD1-F2B30A6E4712}" srcOrd="0" destOrd="0" presId="urn:microsoft.com/office/officeart/2005/8/layout/vList6"/>
    <dgm:cxn modelId="{0384FD22-D6DA-3C4C-A6E2-0C64ECD17373}" type="presParOf" srcId="{2CC0B239-7F54-894C-9EC8-4D5432E50FFA}" destId="{43A54631-BC3A-F84D-80BD-D5834BFE0247}" srcOrd="0" destOrd="0" presId="urn:microsoft.com/office/officeart/2005/8/layout/vList6"/>
    <dgm:cxn modelId="{4F2F8852-90FE-3F44-A860-9B7573EE1B69}" type="presParOf" srcId="{43A54631-BC3A-F84D-80BD-D5834BFE0247}" destId="{BAEE56F4-B412-8146-A934-F126E7E41229}" srcOrd="0" destOrd="0" presId="urn:microsoft.com/office/officeart/2005/8/layout/vList6"/>
    <dgm:cxn modelId="{B78B9FE9-3EC1-344D-A1EE-3536D8B10E42}" type="presParOf" srcId="{43A54631-BC3A-F84D-80BD-D5834BFE0247}" destId="{EF5BDD8D-7C0D-5344-ABD1-F2B30A6E47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9EF9-1605-D34F-A4AA-72B8FFC79ECD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47E7D-7C21-A74C-8AC4-AC0D68C72998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A80069"/>
              </a:solidFill>
              <a:latin typeface="Verdana"/>
              <a:cs typeface="Verdana"/>
            </a:rPr>
            <a:t>1950 </a:t>
          </a:r>
          <a:r>
            <a:rPr lang="ru-RU" sz="1400" b="1" dirty="0" smtClean="0">
              <a:solidFill>
                <a:srgbClr val="A80069"/>
              </a:solidFill>
              <a:latin typeface="Verdana"/>
              <a:cs typeface="Verdana"/>
            </a:rPr>
            <a:t>Создание компании</a:t>
          </a:r>
          <a:r>
            <a:rPr lang="sl-SI" sz="1400" b="1" dirty="0" smtClean="0">
              <a:solidFill>
                <a:srgbClr val="A80069"/>
              </a:solidFill>
              <a:latin typeface="Verdana"/>
              <a:cs typeface="Verdana"/>
            </a:rPr>
            <a:t> </a:t>
          </a:r>
          <a:endParaRPr lang="en-US" sz="1400" b="1" dirty="0" smtClean="0">
            <a:solidFill>
              <a:srgbClr val="A80069"/>
            </a:solidFill>
            <a:latin typeface="Verdana"/>
            <a:cs typeface="Verdana"/>
          </a:endParaRPr>
        </a:p>
        <a:p>
          <a:endParaRPr lang="en-US" sz="1100" b="1" dirty="0"/>
        </a:p>
      </dgm:t>
    </dgm:pt>
    <dgm:pt modelId="{24F23A97-BC22-9840-A2F3-0AF1240FF373}" type="parTrans" cxnId="{3AF4A92F-5735-C446-9893-AF4E440D102A}">
      <dgm:prSet/>
      <dgm:spPr/>
      <dgm:t>
        <a:bodyPr/>
        <a:lstStyle/>
        <a:p>
          <a:endParaRPr lang="en-US"/>
        </a:p>
      </dgm:t>
    </dgm:pt>
    <dgm:pt modelId="{713C664D-15FC-C148-81B5-BBD23DF4873A}" type="sibTrans" cxnId="{3AF4A92F-5735-C446-9893-AF4E440D102A}">
      <dgm:prSet/>
      <dgm:spPr/>
      <dgm:t>
        <a:bodyPr/>
        <a:lstStyle/>
        <a:p>
          <a:endParaRPr lang="en-US"/>
        </a:p>
      </dgm:t>
    </dgm:pt>
    <dgm:pt modelId="{49A6185E-E096-CD47-BA82-4769A22FE9F4}">
      <dgm:prSet phldrT="[Text]" custT="1"/>
      <dgm:spPr/>
      <dgm:t>
        <a:bodyPr/>
        <a:lstStyle/>
        <a:p>
          <a:r>
            <a:rPr lang="sl-SI" sz="1400" b="1" dirty="0" smtClean="0">
              <a:solidFill>
                <a:srgbClr val="A80069"/>
              </a:solidFill>
              <a:latin typeface="Verdana"/>
              <a:cs typeface="Verdana"/>
            </a:rPr>
            <a:t>1954  </a:t>
          </a:r>
          <a:r>
            <a:rPr lang="ru-RU" sz="1400" b="1" dirty="0" smtClean="0">
              <a:solidFill>
                <a:srgbClr val="A80069"/>
              </a:solidFill>
              <a:latin typeface="Verdana"/>
              <a:cs typeface="Verdana"/>
            </a:rPr>
            <a:t>Труба Bergman</a:t>
          </a:r>
          <a:r>
            <a:rPr lang="sl-SI" sz="1400" b="1" dirty="0" smtClean="0">
              <a:solidFill>
                <a:srgbClr val="A80069"/>
              </a:solidFill>
              <a:latin typeface="Verdana"/>
              <a:cs typeface="Verdana"/>
            </a:rPr>
            <a:t> </a:t>
          </a:r>
          <a:r>
            <a:rPr lang="ru-RU" sz="1400" b="1" dirty="0" smtClean="0">
              <a:solidFill>
                <a:srgbClr val="A80069"/>
              </a:solidFill>
              <a:latin typeface="Verdana" charset="0"/>
            </a:rPr>
            <a:t>Первый продукт ETI из электротехнического фарфора</a:t>
          </a:r>
          <a:endParaRPr lang="en-US" sz="1400" b="1" dirty="0">
            <a:solidFill>
              <a:srgbClr val="A80069"/>
            </a:solidFill>
            <a:latin typeface="Verdana"/>
            <a:cs typeface="Verdana"/>
          </a:endParaRPr>
        </a:p>
      </dgm:t>
    </dgm:pt>
    <dgm:pt modelId="{42611EFD-D24F-E641-8816-56C8F4C8BC56}" type="parTrans" cxnId="{5DF6F2C1-366D-DD40-BC85-F41C901D2480}">
      <dgm:prSet/>
      <dgm:spPr/>
      <dgm:t>
        <a:bodyPr/>
        <a:lstStyle/>
        <a:p>
          <a:endParaRPr lang="en-US"/>
        </a:p>
      </dgm:t>
    </dgm:pt>
    <dgm:pt modelId="{6AF16A07-AE20-7C4C-A5B5-D7532A562A03}" type="sibTrans" cxnId="{5DF6F2C1-366D-DD40-BC85-F41C901D2480}">
      <dgm:prSet/>
      <dgm:spPr/>
      <dgm:t>
        <a:bodyPr/>
        <a:lstStyle/>
        <a:p>
          <a:endParaRPr lang="en-US"/>
        </a:p>
      </dgm:t>
    </dgm:pt>
    <dgm:pt modelId="{C1C3B573-9FB6-1541-A948-39911428823C}">
      <dgm:prSet phldrT="[Text]" custT="1"/>
      <dgm:spPr/>
      <dgm:t>
        <a:bodyPr/>
        <a:lstStyle/>
        <a:p>
          <a:r>
            <a:rPr lang="sl-SI" sz="1400" b="1" dirty="0" smtClean="0">
              <a:solidFill>
                <a:srgbClr val="A80069"/>
              </a:solidFill>
              <a:latin typeface="Verdana" charset="0"/>
            </a:rPr>
            <a:t>1960 </a:t>
          </a:r>
          <a:r>
            <a:rPr lang="ru-RU" sz="1400" b="1" dirty="0" smtClean="0">
              <a:solidFill>
                <a:srgbClr val="A80069"/>
              </a:solidFill>
              <a:latin typeface="Verdana" charset="0"/>
            </a:rPr>
            <a:t>выпущен первый предохранитель под маркой ETI</a:t>
          </a:r>
          <a:endParaRPr lang="en-US" sz="1400" b="1" dirty="0">
            <a:solidFill>
              <a:srgbClr val="A80069"/>
            </a:solidFill>
            <a:latin typeface="Verdana"/>
            <a:cs typeface="Verdana"/>
          </a:endParaRPr>
        </a:p>
      </dgm:t>
    </dgm:pt>
    <dgm:pt modelId="{258D5BDF-BF3C-0A42-94A8-140EF3F67305}" type="parTrans" cxnId="{820042B3-EC7A-144F-B1F5-F3A6F7FCC8B0}">
      <dgm:prSet/>
      <dgm:spPr/>
      <dgm:t>
        <a:bodyPr/>
        <a:lstStyle/>
        <a:p>
          <a:endParaRPr lang="en-US"/>
        </a:p>
      </dgm:t>
    </dgm:pt>
    <dgm:pt modelId="{FD2E2ED5-9EB0-8545-9DD9-ED907F5B8993}" type="sibTrans" cxnId="{820042B3-EC7A-144F-B1F5-F3A6F7FCC8B0}">
      <dgm:prSet/>
      <dgm:spPr/>
      <dgm:t>
        <a:bodyPr/>
        <a:lstStyle/>
        <a:p>
          <a:endParaRPr lang="en-US"/>
        </a:p>
      </dgm:t>
    </dgm:pt>
    <dgm:pt modelId="{01113B31-0751-BB43-9F24-F526301DF389}">
      <dgm:prSet phldrT="[Text]" custT="1"/>
      <dgm:spPr/>
      <dgm:t>
        <a:bodyPr/>
        <a:lstStyle/>
        <a:p>
          <a:r>
            <a:rPr lang="sl-SI" sz="1400" b="1" dirty="0" smtClean="0">
              <a:solidFill>
                <a:srgbClr val="A80069"/>
              </a:solidFill>
              <a:latin typeface="Verdana" charset="0"/>
            </a:rPr>
            <a:t>1977 </a:t>
          </a:r>
          <a:r>
            <a:rPr lang="ru-RU" sz="1400" b="1" dirty="0" smtClean="0">
              <a:solidFill>
                <a:srgbClr val="A80069"/>
              </a:solidFill>
              <a:latin typeface="Verdana" charset="0"/>
            </a:rPr>
            <a:t>ETI производит первый автоматический выключатель</a:t>
          </a:r>
          <a:endParaRPr lang="en-US" sz="1400" b="1" dirty="0">
            <a:solidFill>
              <a:srgbClr val="A80069"/>
            </a:solidFill>
            <a:latin typeface="Verdana"/>
            <a:cs typeface="Verdana"/>
          </a:endParaRPr>
        </a:p>
      </dgm:t>
    </dgm:pt>
    <dgm:pt modelId="{4D6EB978-765D-D644-A31D-E19FF9C4ABFB}" type="parTrans" cxnId="{D56B5700-D2F7-2F41-8AEF-5A2317A0A0D0}">
      <dgm:prSet/>
      <dgm:spPr/>
      <dgm:t>
        <a:bodyPr/>
        <a:lstStyle/>
        <a:p>
          <a:endParaRPr lang="en-US"/>
        </a:p>
      </dgm:t>
    </dgm:pt>
    <dgm:pt modelId="{05C17B9C-E089-FE4E-AC60-EBFFFE3461E7}" type="sibTrans" cxnId="{D56B5700-D2F7-2F41-8AEF-5A2317A0A0D0}">
      <dgm:prSet/>
      <dgm:spPr/>
      <dgm:t>
        <a:bodyPr/>
        <a:lstStyle/>
        <a:p>
          <a:endParaRPr lang="en-US"/>
        </a:p>
      </dgm:t>
    </dgm:pt>
    <dgm:pt modelId="{5C24B744-7F9C-3640-91FB-CE0066F472FA}" type="pres">
      <dgm:prSet presAssocID="{F9EC9EF9-1605-D34F-A4AA-72B8FFC79EC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40DA6C-EF67-1944-8862-FD96E6801167}" type="pres">
      <dgm:prSet presAssocID="{F9EC9EF9-1605-D34F-A4AA-72B8FFC79ECD}" presName="arrow" presStyleLbl="bgShp" presStyleIdx="0" presStyleCnt="1" custScaleX="85101"/>
      <dgm:spPr/>
    </dgm:pt>
    <dgm:pt modelId="{59D96B1A-42DF-42AF-A2E8-5B20D7586200}" type="pres">
      <dgm:prSet presAssocID="{F9EC9EF9-1605-D34F-A4AA-72B8FFC79ECD}" presName="arrowDiagram4" presStyleCnt="0"/>
      <dgm:spPr/>
    </dgm:pt>
    <dgm:pt modelId="{744DABDF-F3DB-4E45-B4A5-8A65A5F2218F}" type="pres">
      <dgm:prSet presAssocID="{9D847E7D-7C21-A74C-8AC4-AC0D68C72998}" presName="bullet4a" presStyleLbl="node1" presStyleIdx="0" presStyleCnt="4" custLinFactY="100000" custLinFactNeighborX="87980" custLinFactNeighborY="126487"/>
      <dgm:spPr/>
    </dgm:pt>
    <dgm:pt modelId="{80E65C29-95E6-4D31-9721-89B775CD0462}" type="pres">
      <dgm:prSet presAssocID="{9D847E7D-7C21-A74C-8AC4-AC0D68C72998}" presName="textBox4a" presStyleLbl="revTx" presStyleIdx="0" presStyleCnt="4" custScaleX="223456" custScaleY="33668" custLinFactNeighborX="79892" custLinFactNeighborY="2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35BF1-11A1-4283-953E-FC5C190ED365}" type="pres">
      <dgm:prSet presAssocID="{49A6185E-E096-CD47-BA82-4769A22FE9F4}" presName="bullet4b" presStyleLbl="node1" presStyleIdx="1" presStyleCnt="4" custLinFactX="-87594" custLinFactY="100000" custLinFactNeighborX="-100000" custLinFactNeighborY="141567"/>
      <dgm:spPr/>
    </dgm:pt>
    <dgm:pt modelId="{D1BA02F6-96E0-41BF-B953-B1D9A4304943}" type="pres">
      <dgm:prSet presAssocID="{49A6185E-E096-CD47-BA82-4769A22FE9F4}" presName="textBox4b" presStyleLbl="revTx" presStyleIdx="1" presStyleCnt="4" custScaleX="224618" custScaleY="30150" custLinFactNeighborX="45064" custLinFactNeighborY="3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30C38-EA14-4E38-9171-DC65AF04A5BF}" type="pres">
      <dgm:prSet presAssocID="{C1C3B573-9FB6-1541-A948-39911428823C}" presName="bullet4c" presStyleLbl="node1" presStyleIdx="2" presStyleCnt="4" custLinFactX="-100000" custLinFactY="62462" custLinFactNeighborX="-179404" custLinFactNeighborY="100000"/>
      <dgm:spPr/>
    </dgm:pt>
    <dgm:pt modelId="{CA3A33FC-A7A3-4158-8AAF-CE32AFEB7E0D}" type="pres">
      <dgm:prSet presAssocID="{C1C3B573-9FB6-1541-A948-39911428823C}" presName="textBox4c" presStyleLbl="revTx" presStyleIdx="2" presStyleCnt="4" custScaleX="228892" custScaleY="12571" custLinFactNeighborX="13324" custLinFactNeighborY="-1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E429E-379F-405A-AA6E-74A27044B221}" type="pres">
      <dgm:prSet presAssocID="{01113B31-0751-BB43-9F24-F526301DF389}" presName="bullet4d" presStyleLbl="node1" presStyleIdx="3" presStyleCnt="4" custLinFactX="-119150" custLinFactNeighborX="-200000" custLinFactNeighborY="81235"/>
      <dgm:spPr/>
    </dgm:pt>
    <dgm:pt modelId="{EF92CB08-2A12-4955-A5CB-27AB64F20083}" type="pres">
      <dgm:prSet presAssocID="{01113B31-0751-BB43-9F24-F526301DF389}" presName="textBox4d" presStyleLbl="revTx" presStyleIdx="3" presStyleCnt="4" custScaleX="219008" custScaleY="12029" custLinFactNeighborX="-22505" custLinFactNeighborY="-18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71DE1-87C0-4CEC-8658-3F7B7F57C544}" type="presOf" srcId="{49A6185E-E096-CD47-BA82-4769A22FE9F4}" destId="{D1BA02F6-96E0-41BF-B953-B1D9A4304943}" srcOrd="0" destOrd="0" presId="urn:microsoft.com/office/officeart/2005/8/layout/arrow2"/>
    <dgm:cxn modelId="{489C6049-36D9-48BB-B009-36F74761EEEE}" type="presOf" srcId="{01113B31-0751-BB43-9F24-F526301DF389}" destId="{EF92CB08-2A12-4955-A5CB-27AB64F20083}" srcOrd="0" destOrd="0" presId="urn:microsoft.com/office/officeart/2005/8/layout/arrow2"/>
    <dgm:cxn modelId="{D56B5700-D2F7-2F41-8AEF-5A2317A0A0D0}" srcId="{F9EC9EF9-1605-D34F-A4AA-72B8FFC79ECD}" destId="{01113B31-0751-BB43-9F24-F526301DF389}" srcOrd="3" destOrd="0" parTransId="{4D6EB978-765D-D644-A31D-E19FF9C4ABFB}" sibTransId="{05C17B9C-E089-FE4E-AC60-EBFFFE3461E7}"/>
    <dgm:cxn modelId="{6DC1B5E2-F2C4-644C-A11D-5253971BABCA}" type="presOf" srcId="{F9EC9EF9-1605-D34F-A4AA-72B8FFC79ECD}" destId="{5C24B744-7F9C-3640-91FB-CE0066F472FA}" srcOrd="0" destOrd="0" presId="urn:microsoft.com/office/officeart/2005/8/layout/arrow2"/>
    <dgm:cxn modelId="{5DF6F2C1-366D-DD40-BC85-F41C901D2480}" srcId="{F9EC9EF9-1605-D34F-A4AA-72B8FFC79ECD}" destId="{49A6185E-E096-CD47-BA82-4769A22FE9F4}" srcOrd="1" destOrd="0" parTransId="{42611EFD-D24F-E641-8816-56C8F4C8BC56}" sibTransId="{6AF16A07-AE20-7C4C-A5B5-D7532A562A03}"/>
    <dgm:cxn modelId="{35A1ADFE-1100-4E95-9545-A1DB18E83142}" type="presOf" srcId="{9D847E7D-7C21-A74C-8AC4-AC0D68C72998}" destId="{80E65C29-95E6-4D31-9721-89B775CD0462}" srcOrd="0" destOrd="0" presId="urn:microsoft.com/office/officeart/2005/8/layout/arrow2"/>
    <dgm:cxn modelId="{820042B3-EC7A-144F-B1F5-F3A6F7FCC8B0}" srcId="{F9EC9EF9-1605-D34F-A4AA-72B8FFC79ECD}" destId="{C1C3B573-9FB6-1541-A948-39911428823C}" srcOrd="2" destOrd="0" parTransId="{258D5BDF-BF3C-0A42-94A8-140EF3F67305}" sibTransId="{FD2E2ED5-9EB0-8545-9DD9-ED907F5B8993}"/>
    <dgm:cxn modelId="{526752B6-2148-4104-8554-6C439E9BBF4D}" type="presOf" srcId="{C1C3B573-9FB6-1541-A948-39911428823C}" destId="{CA3A33FC-A7A3-4158-8AAF-CE32AFEB7E0D}" srcOrd="0" destOrd="0" presId="urn:microsoft.com/office/officeart/2005/8/layout/arrow2"/>
    <dgm:cxn modelId="{3AF4A92F-5735-C446-9893-AF4E440D102A}" srcId="{F9EC9EF9-1605-D34F-A4AA-72B8FFC79ECD}" destId="{9D847E7D-7C21-A74C-8AC4-AC0D68C72998}" srcOrd="0" destOrd="0" parTransId="{24F23A97-BC22-9840-A2F3-0AF1240FF373}" sibTransId="{713C664D-15FC-C148-81B5-BBD23DF4873A}"/>
    <dgm:cxn modelId="{640A8395-96C4-C94C-826A-1BF8BBC80658}" type="presParOf" srcId="{5C24B744-7F9C-3640-91FB-CE0066F472FA}" destId="{E540DA6C-EF67-1944-8862-FD96E6801167}" srcOrd="0" destOrd="0" presId="urn:microsoft.com/office/officeart/2005/8/layout/arrow2"/>
    <dgm:cxn modelId="{B8C186A8-2F4B-45A6-B031-5C75B4B72F0D}" type="presParOf" srcId="{5C24B744-7F9C-3640-91FB-CE0066F472FA}" destId="{59D96B1A-42DF-42AF-A2E8-5B20D7586200}" srcOrd="1" destOrd="0" presId="urn:microsoft.com/office/officeart/2005/8/layout/arrow2"/>
    <dgm:cxn modelId="{58532341-1D32-4006-A7EE-D0ED5FF1131F}" type="presParOf" srcId="{59D96B1A-42DF-42AF-A2E8-5B20D7586200}" destId="{744DABDF-F3DB-4E45-B4A5-8A65A5F2218F}" srcOrd="0" destOrd="0" presId="urn:microsoft.com/office/officeart/2005/8/layout/arrow2"/>
    <dgm:cxn modelId="{8FA901E5-891F-4406-9477-FFDCE39343B3}" type="presParOf" srcId="{59D96B1A-42DF-42AF-A2E8-5B20D7586200}" destId="{80E65C29-95E6-4D31-9721-89B775CD0462}" srcOrd="1" destOrd="0" presId="urn:microsoft.com/office/officeart/2005/8/layout/arrow2"/>
    <dgm:cxn modelId="{19E33A53-C406-470A-9938-7EB8B2CF941B}" type="presParOf" srcId="{59D96B1A-42DF-42AF-A2E8-5B20D7586200}" destId="{FD335BF1-11A1-4283-953E-FC5C190ED365}" srcOrd="2" destOrd="0" presId="urn:microsoft.com/office/officeart/2005/8/layout/arrow2"/>
    <dgm:cxn modelId="{61D9AECF-7874-44DE-A2EA-7524372064F9}" type="presParOf" srcId="{59D96B1A-42DF-42AF-A2E8-5B20D7586200}" destId="{D1BA02F6-96E0-41BF-B953-B1D9A4304943}" srcOrd="3" destOrd="0" presId="urn:microsoft.com/office/officeart/2005/8/layout/arrow2"/>
    <dgm:cxn modelId="{EB59D920-58A9-42AB-B080-26CF50346BEF}" type="presParOf" srcId="{59D96B1A-42DF-42AF-A2E8-5B20D7586200}" destId="{C7D30C38-EA14-4E38-9171-DC65AF04A5BF}" srcOrd="4" destOrd="0" presId="urn:microsoft.com/office/officeart/2005/8/layout/arrow2"/>
    <dgm:cxn modelId="{F6E211D6-2800-4979-BA1D-C01A9840CF4B}" type="presParOf" srcId="{59D96B1A-42DF-42AF-A2E8-5B20D7586200}" destId="{CA3A33FC-A7A3-4158-8AAF-CE32AFEB7E0D}" srcOrd="5" destOrd="0" presId="urn:microsoft.com/office/officeart/2005/8/layout/arrow2"/>
    <dgm:cxn modelId="{BCA9AE94-7CFD-4CF5-9C99-C8A5C97885B8}" type="presParOf" srcId="{59D96B1A-42DF-42AF-A2E8-5B20D7586200}" destId="{2E3E429E-379F-405A-AA6E-74A27044B221}" srcOrd="6" destOrd="0" presId="urn:microsoft.com/office/officeart/2005/8/layout/arrow2"/>
    <dgm:cxn modelId="{A124EA1D-16C5-4DBE-961C-4339FE6E5EF4}" type="presParOf" srcId="{59D96B1A-42DF-42AF-A2E8-5B20D7586200}" destId="{EF92CB08-2A12-4955-A5CB-27AB64F2008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BDD8D-7C0D-5344-ABD1-F2B30A6E4712}">
      <dsp:nvSpPr>
        <dsp:cNvPr id="0" name=""/>
        <dsp:cNvSpPr/>
      </dsp:nvSpPr>
      <dsp:spPr>
        <a:xfrm>
          <a:off x="2438399" y="0"/>
          <a:ext cx="3657600" cy="23920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Fuse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MCB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MCCB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ACB</a:t>
          </a:r>
          <a:endParaRPr lang="en-US" sz="2200" kern="1200" dirty="0"/>
        </a:p>
      </dsp:txBody>
      <dsp:txXfrm>
        <a:off x="2438399" y="299005"/>
        <a:ext cx="2760585" cy="1794030"/>
      </dsp:txXfrm>
    </dsp:sp>
    <dsp:sp modelId="{BAEE56F4-B412-8146-A934-F126E7E41229}">
      <dsp:nvSpPr>
        <dsp:cNvPr id="0" name=""/>
        <dsp:cNvSpPr/>
      </dsp:nvSpPr>
      <dsp:spPr>
        <a:xfrm>
          <a:off x="0" y="0"/>
          <a:ext cx="2438400" cy="2392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0,5A – 6300A</a:t>
          </a:r>
          <a:endParaRPr lang="en-US" sz="5400" kern="1200" dirty="0"/>
        </a:p>
      </dsp:txBody>
      <dsp:txXfrm>
        <a:off x="116770" y="116770"/>
        <a:ext cx="2204860" cy="215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0DA6C-EF67-1944-8862-FD96E6801167}">
      <dsp:nvSpPr>
        <dsp:cNvPr id="0" name=""/>
        <dsp:cNvSpPr/>
      </dsp:nvSpPr>
      <dsp:spPr>
        <a:xfrm>
          <a:off x="340986" y="251725"/>
          <a:ext cx="7292263" cy="53555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4DABDF-F3DB-4E45-B4A5-8A65A5F2218F}">
      <dsp:nvSpPr>
        <dsp:cNvPr id="0" name=""/>
        <dsp:cNvSpPr/>
      </dsp:nvSpPr>
      <dsp:spPr>
        <a:xfrm>
          <a:off x="720080" y="4680520"/>
          <a:ext cx="197085" cy="197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65C29-95E6-4D31-9721-89B775CD0462}">
      <dsp:nvSpPr>
        <dsp:cNvPr id="0" name=""/>
        <dsp:cNvSpPr/>
      </dsp:nvSpPr>
      <dsp:spPr>
        <a:xfrm>
          <a:off x="911382" y="5112572"/>
          <a:ext cx="3274280" cy="42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3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A80069"/>
              </a:solidFill>
              <a:latin typeface="Verdana"/>
              <a:cs typeface="Verdana"/>
            </a:rPr>
            <a:t>1950 </a:t>
          </a:r>
          <a:r>
            <a:rPr lang="ru-RU" sz="1400" b="1" kern="1200" dirty="0" smtClean="0">
              <a:solidFill>
                <a:srgbClr val="A80069"/>
              </a:solidFill>
              <a:latin typeface="Verdana"/>
              <a:cs typeface="Verdana"/>
            </a:rPr>
            <a:t>Создание компании</a:t>
          </a:r>
          <a:r>
            <a:rPr lang="sl-SI" sz="1400" b="1" kern="1200" dirty="0" smtClean="0">
              <a:solidFill>
                <a:srgbClr val="A80069"/>
              </a:solidFill>
              <a:latin typeface="Verdana"/>
              <a:cs typeface="Verdana"/>
            </a:rPr>
            <a:t> </a:t>
          </a:r>
          <a:endParaRPr lang="en-US" sz="1400" b="1" kern="1200" dirty="0" smtClean="0">
            <a:solidFill>
              <a:srgbClr val="A80069"/>
            </a:solidFill>
            <a:latin typeface="Verdana"/>
            <a:cs typeface="Verdana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/>
        </a:p>
      </dsp:txBody>
      <dsp:txXfrm>
        <a:off x="911382" y="5112572"/>
        <a:ext cx="3274280" cy="429142"/>
      </dsp:txXfrm>
    </dsp:sp>
    <dsp:sp modelId="{FD335BF1-11A1-4283-953E-FC5C190ED365}">
      <dsp:nvSpPr>
        <dsp:cNvPr id="0" name=""/>
        <dsp:cNvSpPr/>
      </dsp:nvSpPr>
      <dsp:spPr>
        <a:xfrm>
          <a:off x="1296145" y="3816425"/>
          <a:ext cx="342758" cy="3427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A02F6-96E0-41BF-B953-B1D9A4304943}">
      <dsp:nvSpPr>
        <dsp:cNvPr id="0" name=""/>
        <dsp:cNvSpPr/>
      </dsp:nvSpPr>
      <dsp:spPr>
        <a:xfrm>
          <a:off x="1800197" y="4104453"/>
          <a:ext cx="4041955" cy="737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2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rgbClr val="A80069"/>
              </a:solidFill>
              <a:latin typeface="Verdana"/>
              <a:cs typeface="Verdana"/>
            </a:rPr>
            <a:t>1954  </a:t>
          </a:r>
          <a:r>
            <a:rPr lang="ru-RU" sz="1400" b="1" kern="1200" dirty="0" smtClean="0">
              <a:solidFill>
                <a:srgbClr val="A80069"/>
              </a:solidFill>
              <a:latin typeface="Verdana"/>
              <a:cs typeface="Verdana"/>
            </a:rPr>
            <a:t>Труба Bergman</a:t>
          </a:r>
          <a:r>
            <a:rPr lang="sl-SI" sz="1400" b="1" kern="1200" dirty="0" smtClean="0">
              <a:solidFill>
                <a:srgbClr val="A80069"/>
              </a:solidFill>
              <a:latin typeface="Verdana"/>
              <a:cs typeface="Verdana"/>
            </a:rPr>
            <a:t> </a:t>
          </a:r>
          <a:r>
            <a:rPr lang="ru-RU" sz="1400" b="1" kern="1200" dirty="0" smtClean="0">
              <a:solidFill>
                <a:srgbClr val="A80069"/>
              </a:solidFill>
              <a:latin typeface="Verdana" charset="0"/>
            </a:rPr>
            <a:t>Первый продукт ETI из электротехнического фарфора</a:t>
          </a:r>
          <a:endParaRPr lang="en-US" sz="1400" b="1" kern="1200" dirty="0">
            <a:solidFill>
              <a:srgbClr val="A80069"/>
            </a:solidFill>
            <a:latin typeface="Verdana"/>
            <a:cs typeface="Verdana"/>
          </a:endParaRPr>
        </a:p>
      </dsp:txBody>
      <dsp:txXfrm>
        <a:off x="1800197" y="4104453"/>
        <a:ext cx="4041955" cy="737923"/>
      </dsp:txXfrm>
    </dsp:sp>
    <dsp:sp modelId="{C7D30C38-EA14-4E38-9171-DC65AF04A5BF}">
      <dsp:nvSpPr>
        <dsp:cNvPr id="0" name=""/>
        <dsp:cNvSpPr/>
      </dsp:nvSpPr>
      <dsp:spPr>
        <a:xfrm>
          <a:off x="2448270" y="2808314"/>
          <a:ext cx="454154" cy="4541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A33FC-A7A3-4158-8AAF-CE32AFEB7E0D}">
      <dsp:nvSpPr>
        <dsp:cNvPr id="0" name=""/>
        <dsp:cNvSpPr/>
      </dsp:nvSpPr>
      <dsp:spPr>
        <a:xfrm>
          <a:off x="3024343" y="3312384"/>
          <a:ext cx="4118865" cy="416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64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rgbClr val="A80069"/>
              </a:solidFill>
              <a:latin typeface="Verdana" charset="0"/>
            </a:rPr>
            <a:t>1960 </a:t>
          </a:r>
          <a:r>
            <a:rPr lang="ru-RU" sz="1400" b="1" kern="1200" dirty="0" smtClean="0">
              <a:solidFill>
                <a:srgbClr val="A80069"/>
              </a:solidFill>
              <a:latin typeface="Verdana" charset="0"/>
            </a:rPr>
            <a:t>выпущен первый предохранитель под маркой ETI</a:t>
          </a:r>
          <a:endParaRPr lang="en-US" sz="1400" b="1" kern="1200" dirty="0">
            <a:solidFill>
              <a:srgbClr val="A80069"/>
            </a:solidFill>
            <a:latin typeface="Verdana"/>
            <a:cs typeface="Verdana"/>
          </a:endParaRPr>
        </a:p>
      </dsp:txBody>
      <dsp:txXfrm>
        <a:off x="3024343" y="3312384"/>
        <a:ext cx="4118865" cy="416069"/>
      </dsp:txXfrm>
    </dsp:sp>
    <dsp:sp modelId="{2E3E429E-379F-405A-AA6E-74A27044B221}">
      <dsp:nvSpPr>
        <dsp:cNvPr id="0" name=""/>
        <dsp:cNvSpPr/>
      </dsp:nvSpPr>
      <dsp:spPr>
        <a:xfrm>
          <a:off x="3712084" y="1957391"/>
          <a:ext cx="608395" cy="608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92CB08-2A12-4955-A5CB-27AB64F20083}">
      <dsp:nvSpPr>
        <dsp:cNvPr id="0" name=""/>
        <dsp:cNvSpPr/>
      </dsp:nvSpPr>
      <dsp:spPr>
        <a:xfrm>
          <a:off x="4482241" y="2736316"/>
          <a:ext cx="3941004" cy="46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37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 smtClean="0">
              <a:solidFill>
                <a:srgbClr val="A80069"/>
              </a:solidFill>
              <a:latin typeface="Verdana" charset="0"/>
            </a:rPr>
            <a:t>1977 </a:t>
          </a:r>
          <a:r>
            <a:rPr lang="ru-RU" sz="1400" b="1" kern="1200" dirty="0" smtClean="0">
              <a:solidFill>
                <a:srgbClr val="A80069"/>
              </a:solidFill>
              <a:latin typeface="Verdana" charset="0"/>
            </a:rPr>
            <a:t>ETI производит первый автоматический выключатель</a:t>
          </a:r>
          <a:endParaRPr lang="en-US" sz="1400" b="1" kern="1200" dirty="0">
            <a:solidFill>
              <a:srgbClr val="A80069"/>
            </a:solidFill>
            <a:latin typeface="Verdana"/>
            <a:cs typeface="Verdana"/>
          </a:endParaRPr>
        </a:p>
      </dsp:txBody>
      <dsp:txXfrm>
        <a:off x="4482241" y="2736316"/>
        <a:ext cx="3941004" cy="46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FC3E-6320-5C44-A61E-F5A81D448918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C796-9598-4B43-BD34-F56A49902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4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0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5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3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3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4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1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C213-8FD0-43D9-801F-9C8B19F02AC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1ACD-1437-4065-90E9-787412CC8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0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26.wmf"/><Relationship Id="rId3" Type="http://schemas.openxmlformats.org/officeDocument/2006/relationships/image" Target="../media/image1.gif"/><Relationship Id="rId21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7.emf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image" Target="../media/image14.emf"/><Relationship Id="rId24" Type="http://schemas.openxmlformats.org/officeDocument/2006/relationships/oleObject" Target="../embeddings/oleObject8.bin"/><Relationship Id="rId5" Type="http://schemas.openxmlformats.org/officeDocument/2006/relationships/image" Target="../media/image21.jpeg"/><Relationship Id="rId15" Type="http://schemas.openxmlformats.org/officeDocument/2006/relationships/image" Target="../media/image16.emf"/><Relationship Id="rId23" Type="http://schemas.openxmlformats.org/officeDocument/2006/relationships/image" Target="../media/image25.wmf"/><Relationship Id="rId28" Type="http://schemas.openxmlformats.org/officeDocument/2006/relationships/image" Target="../media/image28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8.emf"/><Relationship Id="rId31" Type="http://schemas.openxmlformats.org/officeDocument/2006/relationships/image" Target="../media/image31.jpeg"/><Relationship Id="rId4" Type="http://schemas.openxmlformats.org/officeDocument/2006/relationships/image" Target="../media/image3.gif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24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gif"/><Relationship Id="rId7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2630038" cy="185851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539552" y="836712"/>
            <a:ext cx="144016" cy="6021288"/>
            <a:chOff x="539552" y="836712"/>
            <a:chExt cx="144016" cy="60212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11560" y="980728"/>
              <a:ext cx="0" cy="587727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539552" y="8367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61566"/>
            <a:ext cx="4536504" cy="3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pic>
        <p:nvPicPr>
          <p:cNvPr id="9" name="Picture 11" descr="Priznanje_PRS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8401"/>
            <a:ext cx="1012171" cy="13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ISO_9001_s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8401"/>
            <a:ext cx="1027957" cy="14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ISO14001_s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" b="458"/>
          <a:stretch>
            <a:fillRect/>
          </a:stretch>
        </p:blipFill>
        <p:spPr bwMode="auto">
          <a:xfrm>
            <a:off x="7020272" y="518401"/>
            <a:ext cx="10288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6370" y="1916832"/>
            <a:ext cx="2204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dirty="0" smtClean="0">
                <a:latin typeface="Verdana" charset="0"/>
              </a:rPr>
              <a:t>Сертификат</a:t>
            </a:r>
            <a:endParaRPr lang="ru-RU" dirty="0"/>
          </a:p>
          <a:p>
            <a:pPr algn="ctr" eaLnBrk="1" hangingPunct="1"/>
            <a:r>
              <a:rPr lang="ru-RU" sz="1400" dirty="0">
                <a:latin typeface="Verdana" charset="0"/>
              </a:rPr>
              <a:t>«</a:t>
            </a:r>
            <a:r>
              <a:rPr lang="sl-SI" sz="1400" dirty="0">
                <a:latin typeface="Verdana" charset="0"/>
              </a:rPr>
              <a:t>Business Excellence</a:t>
            </a:r>
            <a:r>
              <a:rPr lang="ru-RU" sz="1400" dirty="0">
                <a:latin typeface="Verdana" charset="0"/>
              </a:rPr>
              <a:t>»</a:t>
            </a:r>
            <a:endParaRPr lang="sl-SI" sz="1400" dirty="0">
              <a:latin typeface="Verdana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81630" y="1916832"/>
            <a:ext cx="2343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dirty="0" smtClean="0">
                <a:latin typeface="Verdana" charset="0"/>
              </a:rPr>
              <a:t>Сертификат</a:t>
            </a:r>
            <a:endParaRPr lang="ru-RU" sz="1400" dirty="0">
              <a:latin typeface="Verdana" charset="0"/>
            </a:endParaRPr>
          </a:p>
          <a:p>
            <a:pPr algn="ctr" eaLnBrk="1" hangingPunct="1"/>
            <a:r>
              <a:rPr lang="ru-RU" sz="1400" dirty="0">
                <a:latin typeface="Verdana" charset="0"/>
              </a:rPr>
              <a:t>«</a:t>
            </a:r>
            <a:r>
              <a:rPr lang="sl-SI" sz="1400" dirty="0">
                <a:latin typeface="Verdana" charset="0"/>
              </a:rPr>
              <a:t>Quality Management</a:t>
            </a:r>
            <a:r>
              <a:rPr lang="ru-RU" sz="1400" dirty="0">
                <a:latin typeface="Verdana" charset="0"/>
              </a:rPr>
              <a:t>»</a:t>
            </a:r>
            <a:r>
              <a:rPr lang="sl-SI" sz="1400" dirty="0">
                <a:latin typeface="Verdana" charset="0"/>
              </a:rPr>
              <a:t>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870190" y="1916832"/>
            <a:ext cx="1563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400" dirty="0" smtClean="0">
                <a:latin typeface="Verdana" charset="0"/>
              </a:rPr>
              <a:t>Сертификат</a:t>
            </a:r>
            <a:endParaRPr lang="ru-RU" sz="1400" dirty="0">
              <a:latin typeface="Verdana" charset="0"/>
            </a:endParaRPr>
          </a:p>
          <a:p>
            <a:pPr algn="ctr" eaLnBrk="1" hangingPunct="1"/>
            <a:r>
              <a:rPr lang="ru-RU" sz="1400" dirty="0">
                <a:latin typeface="Verdana" charset="0"/>
              </a:rPr>
              <a:t>«</a:t>
            </a:r>
            <a:r>
              <a:rPr lang="sl-SI" sz="1400" dirty="0">
                <a:latin typeface="Verdana" charset="0"/>
              </a:rPr>
              <a:t>Environment</a:t>
            </a:r>
            <a:r>
              <a:rPr lang="ru-RU" sz="1400" dirty="0">
                <a:latin typeface="Verdana" charset="0"/>
              </a:rPr>
              <a:t>»</a:t>
            </a:r>
            <a:endParaRPr lang="sl-SI" sz="1400" dirty="0">
              <a:latin typeface="Verdana" charset="0"/>
            </a:endParaRPr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88572"/>
              </p:ext>
            </p:extLst>
          </p:nvPr>
        </p:nvGraphicFramePr>
        <p:xfrm>
          <a:off x="1393718" y="4999606"/>
          <a:ext cx="660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name="CorelDRAW" r:id="rId8" imgW="431800" imgH="431800" progId="CorelDRAW.Graphic.13">
                  <p:embed/>
                </p:oleObj>
              </mc:Choice>
              <mc:Fallback>
                <p:oleObj name="CorelDRAW" r:id="rId8" imgW="431800" imgH="4318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718" y="4999606"/>
                        <a:ext cx="6604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15585"/>
              </p:ext>
            </p:extLst>
          </p:nvPr>
        </p:nvGraphicFramePr>
        <p:xfrm>
          <a:off x="2487505" y="5049389"/>
          <a:ext cx="10080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CorelDRAW" r:id="rId10" imgW="698500" imgH="431800" progId="CorelDRAW.Graphic.13">
                  <p:embed/>
                </p:oleObj>
              </mc:Choice>
              <mc:Fallback>
                <p:oleObj name="CorelDRAW" r:id="rId10" imgW="698500" imgH="4318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505" y="5049389"/>
                        <a:ext cx="10080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87821"/>
              </p:ext>
            </p:extLst>
          </p:nvPr>
        </p:nvGraphicFramePr>
        <p:xfrm>
          <a:off x="3782905" y="5125589"/>
          <a:ext cx="936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CorelDRAW" r:id="rId12" imgW="419100" imgH="241300" progId="CorelDRAW.Graphic.13">
                  <p:embed/>
                </p:oleObj>
              </mc:Choice>
              <mc:Fallback>
                <p:oleObj name="CorelDRAW" r:id="rId12" imgW="419100" imgH="2413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905" y="5125589"/>
                        <a:ext cx="936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4845"/>
              </p:ext>
            </p:extLst>
          </p:nvPr>
        </p:nvGraphicFramePr>
        <p:xfrm>
          <a:off x="5006868" y="5071614"/>
          <a:ext cx="12239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CorelDRAW" r:id="rId14" imgW="6438900" imgH="3162300" progId="CorelDRAW.Graphic.13">
                  <p:embed/>
                </p:oleObj>
              </mc:Choice>
              <mc:Fallback>
                <p:oleObj name="CorelDRAW" r:id="rId14" imgW="6438900" imgH="31623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868" y="5071614"/>
                        <a:ext cx="12239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677363"/>
              </p:ext>
            </p:extLst>
          </p:nvPr>
        </p:nvGraphicFramePr>
        <p:xfrm>
          <a:off x="6519755" y="5119239"/>
          <a:ext cx="19446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CorelDRAW" r:id="rId16" imgW="1003300" imgH="292100" progId="CorelDRAW.Graphic.13">
                  <p:embed/>
                </p:oleObj>
              </mc:Choice>
              <mc:Fallback>
                <p:oleObj name="CorelDRAW" r:id="rId16" imgW="1003300" imgH="2921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755" y="5119239"/>
                        <a:ext cx="19446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83436"/>
              </p:ext>
            </p:extLst>
          </p:nvPr>
        </p:nvGraphicFramePr>
        <p:xfrm>
          <a:off x="1149243" y="6007718"/>
          <a:ext cx="22415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CorelDRAW" r:id="rId18" imgW="5613400" imgH="1092200" progId="CorelDRAW.Graphic.13">
                  <p:embed/>
                </p:oleObj>
              </mc:Choice>
              <mc:Fallback>
                <p:oleObj name="CorelDRAW" r:id="rId18" imgW="5613400" imgH="10922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243" y="6007718"/>
                        <a:ext cx="22415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29450"/>
              </p:ext>
            </p:extLst>
          </p:nvPr>
        </p:nvGraphicFramePr>
        <p:xfrm>
          <a:off x="5535945" y="4064122"/>
          <a:ext cx="82391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CorelDRAW" r:id="rId20" imgW="787400" imgH="444500" progId="CorelDRAW.Graphic.13">
                  <p:embed/>
                </p:oleObj>
              </mc:Choice>
              <mc:Fallback>
                <p:oleObj name="CorelDRAW" r:id="rId20" imgW="787400" imgH="4445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945" y="4064122"/>
                        <a:ext cx="82391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96" y="2432892"/>
            <a:ext cx="14414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65" y="2601166"/>
            <a:ext cx="6699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98077"/>
              </p:ext>
            </p:extLst>
          </p:nvPr>
        </p:nvGraphicFramePr>
        <p:xfrm>
          <a:off x="4718960" y="2684511"/>
          <a:ext cx="75088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CorelDRAW" r:id="rId24" imgW="723900" imgH="571500" progId="CorelDRAW.Graphic.13">
                  <p:embed/>
                </p:oleObj>
              </mc:Choice>
              <mc:Fallback>
                <p:oleObj name="CorelDRAW" r:id="rId24" imgW="723900" imgH="5715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960" y="2684511"/>
                        <a:ext cx="750887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17" y="2579077"/>
            <a:ext cx="25923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1" y="3627561"/>
            <a:ext cx="14398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Picture 3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5" y="3554456"/>
            <a:ext cx="19494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13" y="3862435"/>
            <a:ext cx="712788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2" y="2601167"/>
            <a:ext cx="10080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" name="Picture 374" descr="D:\Техника\Презентации ETI\!NEW\Моя\image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21" y="3726779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15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54417" y="476250"/>
            <a:ext cx="4049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sl-SI" sz="1600" b="1" dirty="0" smtClean="0">
                <a:solidFill>
                  <a:srgbClr val="993366"/>
                </a:solidFill>
                <a:latin typeface="Verdana" charset="0"/>
              </a:rPr>
              <a:t>Мы </a:t>
            </a:r>
            <a:r>
              <a:rPr lang="sl-SI" sz="1600" b="1" dirty="0">
                <a:solidFill>
                  <a:srgbClr val="993366"/>
                </a:solidFill>
                <a:latin typeface="Verdana" charset="0"/>
              </a:rPr>
              <a:t>обеспечиваем решения </a:t>
            </a:r>
            <a:r>
              <a:rPr lang="sl-SI" sz="1600" b="1" dirty="0" smtClean="0">
                <a:solidFill>
                  <a:srgbClr val="993366"/>
                </a:solidFill>
                <a:latin typeface="Verdana" charset="0"/>
              </a:rPr>
              <a:t>для</a:t>
            </a:r>
            <a:r>
              <a:rPr lang="ru-RU" sz="1600" b="1" dirty="0" smtClean="0">
                <a:solidFill>
                  <a:srgbClr val="993366"/>
                </a:solidFill>
                <a:latin typeface="Verdana" charset="0"/>
              </a:rPr>
              <a:t>:</a:t>
            </a:r>
            <a:endParaRPr lang="sl-SI" sz="1600" b="1" dirty="0">
              <a:solidFill>
                <a:srgbClr val="993366"/>
              </a:solidFill>
              <a:latin typeface="Verdana" charset="0"/>
            </a:endParaRPr>
          </a:p>
        </p:txBody>
      </p:sp>
      <p:pic>
        <p:nvPicPr>
          <p:cNvPr id="10" name="Picture 6" descr="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1823583" cy="409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ener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1807046" cy="410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ndus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1792013" cy="40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se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08050"/>
            <a:ext cx="1799530" cy="40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27584" y="5157192"/>
            <a:ext cx="1871662" cy="13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charset="0"/>
              </a:rPr>
              <a:t>Объектов бытового</a:t>
            </a:r>
            <a:r>
              <a:rPr lang="sl-SI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charset="0"/>
              </a:rPr>
              <a:t> </a:t>
            </a:r>
            <a:r>
              <a:rPr lang="sl-SI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charset="0"/>
              </a:rPr>
              <a:t>и коммерческ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charset="0"/>
              </a:rPr>
              <a:t>ого</a:t>
            </a:r>
            <a:r>
              <a:rPr lang="sl-SI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charset="0"/>
              </a:rPr>
              <a:t> 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charset="0"/>
              </a:rPr>
              <a:t>назначения</a:t>
            </a:r>
            <a:endParaRPr lang="en-GB" sz="1200" b="1" i="1" dirty="0">
              <a:solidFill>
                <a:schemeClr val="tx1">
                  <a:lumMod val="95000"/>
                  <a:lumOff val="5000"/>
                </a:schemeClr>
              </a:solidFill>
              <a:latin typeface="Verdana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843808" y="5013176"/>
            <a:ext cx="194468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ru-RU" sz="1200" b="1" i="1" dirty="0">
              <a:latin typeface="Verdana" charset="0"/>
            </a:endParaRPr>
          </a:p>
          <a:p>
            <a:pPr algn="ctr" eaLnBrk="1" hangingPunct="1"/>
            <a:r>
              <a:rPr lang="ru-RU" sz="1200" b="1" i="1" dirty="0" smtClean="0">
                <a:latin typeface="Verdana" charset="0"/>
              </a:rPr>
              <a:t>Объектов промышленного </a:t>
            </a:r>
            <a:r>
              <a:rPr lang="ru-RU" sz="1200" b="1" i="1" dirty="0">
                <a:latin typeface="Verdana" charset="0"/>
              </a:rPr>
              <a:t>назначения</a:t>
            </a:r>
            <a:endParaRPr lang="en-GB" sz="1200" b="1" i="1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860032" y="5040391"/>
            <a:ext cx="2185614" cy="12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ru-RU" sz="1200" b="1" i="1" dirty="0">
              <a:latin typeface="Verdana" charset="0"/>
            </a:endParaRPr>
          </a:p>
          <a:p>
            <a:pPr algn="ctr" eaLnBrk="1" hangingPunct="1"/>
            <a:r>
              <a:rPr lang="ru-RU" sz="1200" b="1" i="1" dirty="0">
                <a:latin typeface="Verdana" charset="0"/>
              </a:rPr>
              <a:t>Распределения электроэнергии </a:t>
            </a:r>
          </a:p>
          <a:p>
            <a:pPr algn="ctr" eaLnBrk="1" hangingPunct="1"/>
            <a:r>
              <a:rPr lang="ru-RU" sz="1200" b="1" i="1" dirty="0">
                <a:latin typeface="Verdana" charset="0"/>
              </a:rPr>
              <a:t>для низкого и </a:t>
            </a:r>
          </a:p>
          <a:p>
            <a:pPr algn="ctr" eaLnBrk="1" hangingPunct="1"/>
            <a:r>
              <a:rPr lang="ru-RU" sz="1200" b="1" i="1" dirty="0">
                <a:latin typeface="Verdana" charset="0"/>
              </a:rPr>
              <a:t>среднего напряжения</a:t>
            </a:r>
            <a:endParaRPr lang="en-GB" sz="1200" b="1" i="1" dirty="0">
              <a:latin typeface="Verdana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789402" y="4941168"/>
            <a:ext cx="23191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200" b="1" i="1" dirty="0" smtClean="0">
                <a:latin typeface="Verdana" charset="0"/>
              </a:rPr>
              <a:t>Защиты электроники,</a:t>
            </a:r>
            <a:r>
              <a:rPr lang="en-US" sz="1200" b="1" i="1" dirty="0" smtClean="0">
                <a:latin typeface="Verdana" charset="0"/>
              </a:rPr>
              <a:t> </a:t>
            </a:r>
            <a:r>
              <a:rPr lang="ru-RU" sz="1200" b="1" i="1" dirty="0" smtClean="0">
                <a:latin typeface="Verdana" charset="0"/>
              </a:rPr>
              <a:t> </a:t>
            </a:r>
            <a:r>
              <a:rPr lang="ru-RU" sz="1200" b="1" i="1" dirty="0">
                <a:latin typeface="Verdana" charset="0"/>
              </a:rPr>
              <a:t>полупроводникового оборудования</a:t>
            </a:r>
            <a:endParaRPr lang="en-GB" sz="1200" b="1" i="1" dirty="0">
              <a:latin typeface="Verdana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91473" y="38281"/>
            <a:ext cx="37753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rgbClr val="F1F1F2"/>
                </a:solidFill>
                <a:latin typeface="Verdana" charset="0"/>
              </a:rPr>
              <a:t>Ассортимент продукции</a:t>
            </a:r>
            <a:endParaRPr lang="ru-RU" sz="2000" b="1" dirty="0">
              <a:solidFill>
                <a:srgbClr val="F1F1F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7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7" name="Picture 3" descr="D:\референц\микрогор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446463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0675" y="458112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Микрогород</a:t>
            </a:r>
            <a:r>
              <a:rPr lang="ru-RU" dirty="0" smtClean="0"/>
              <a:t> «В лесу» Отрадное, Московская область.</a:t>
            </a:r>
            <a:endParaRPr lang="ru-RU" dirty="0"/>
          </a:p>
        </p:txBody>
      </p:sp>
      <p:sp>
        <p:nvSpPr>
          <p:cNvPr id="16" name="Rectangle 1"/>
          <p:cNvSpPr/>
          <p:nvPr/>
        </p:nvSpPr>
        <p:spPr>
          <a:xfrm>
            <a:off x="255723" y="692696"/>
            <a:ext cx="4376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Жилые комплексы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3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1" name="Picture 3" descr="D:\референц\1280px-Мурманская_обл._Кольская_АЭС_Сбросной_кананал.2008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47" y="745437"/>
            <a:ext cx="2340297" cy="17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еференц\smolenskaja_aeh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48" y="3243473"/>
            <a:ext cx="2340297" cy="15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5617" y="4818587"/>
            <a:ext cx="184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АЭС Смоленская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48130" y="2545637"/>
            <a:ext cx="151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АЭС Кольская</a:t>
            </a:r>
            <a:endParaRPr lang="ru-RU" dirty="0"/>
          </a:p>
        </p:txBody>
      </p:sp>
      <p:pic>
        <p:nvPicPr>
          <p:cNvPr id="12294" name="Picture 6" descr="D:\референц\набережночелнинская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3" y="3284984"/>
            <a:ext cx="2327747" cy="15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400" y="4909632"/>
            <a:ext cx="28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ТЭЦ </a:t>
            </a:r>
            <a:r>
              <a:rPr lang="ru-RU" dirty="0" err="1" smtClean="0"/>
              <a:t>Набережночелнинская</a:t>
            </a:r>
            <a:endParaRPr lang="ru-RU" dirty="0"/>
          </a:p>
        </p:txBody>
      </p:sp>
      <p:pic>
        <p:nvPicPr>
          <p:cNvPr id="12295" name="Picture 7" descr="D:\референц\нижнекамска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8" y="745437"/>
            <a:ext cx="2372062" cy="17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5287" y="2567607"/>
            <a:ext cx="21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ТЭЦ Нижнекамская</a:t>
            </a:r>
            <a:endParaRPr lang="ru-RU" dirty="0"/>
          </a:p>
        </p:txBody>
      </p:sp>
      <p:pic>
        <p:nvPicPr>
          <p:cNvPr id="12296" name="Picture 8" descr="D:\референц\пермская грэ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70" y="3645024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49026" y="5710272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ГРЭС Пермская</a:t>
            </a:r>
            <a:endParaRPr lang="ru-RU" dirty="0"/>
          </a:p>
        </p:txBody>
      </p:sp>
      <p:sp>
        <p:nvSpPr>
          <p:cNvPr id="23" name="Rectangle 1"/>
          <p:cNvSpPr/>
          <p:nvPr/>
        </p:nvSpPr>
        <p:spPr>
          <a:xfrm>
            <a:off x="2695981" y="1373350"/>
            <a:ext cx="3611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Электростанции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3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194" y="6112050"/>
            <a:ext cx="199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ГРЭС Костромская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699294" y="3344433"/>
            <a:ext cx="197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СЭС </a:t>
            </a:r>
            <a:r>
              <a:rPr lang="ru-RU" dirty="0" err="1" smtClean="0"/>
              <a:t>Бурибаевская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6112051"/>
            <a:ext cx="28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ТЭЦ </a:t>
            </a:r>
            <a:r>
              <a:rPr lang="ru-RU" dirty="0" err="1" smtClean="0"/>
              <a:t>Сакмарская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7833" y="3344433"/>
            <a:ext cx="21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ГРЭС Печорская</a:t>
            </a:r>
            <a:endParaRPr lang="ru-RU" dirty="0"/>
          </a:p>
        </p:txBody>
      </p:sp>
      <p:sp>
        <p:nvSpPr>
          <p:cNvPr id="23" name="Rectangle 1"/>
          <p:cNvSpPr/>
          <p:nvPr/>
        </p:nvSpPr>
        <p:spPr>
          <a:xfrm>
            <a:off x="2766340" y="636616"/>
            <a:ext cx="3611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Электростанции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  <p:pic>
        <p:nvPicPr>
          <p:cNvPr id="12290" name="Picture 2" descr="D:\референц\Сакмарская ТЭЦ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/>
          <a:stretch/>
        </p:blipFill>
        <p:spPr bwMode="auto">
          <a:xfrm>
            <a:off x="1115616" y="4139358"/>
            <a:ext cx="2858963" cy="19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референц\костромская ГРЭС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/>
        </p:blipFill>
        <p:spPr bwMode="auto">
          <a:xfrm>
            <a:off x="5220072" y="4140283"/>
            <a:ext cx="3048000" cy="19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референц\Печорская_ГРЭ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861162" cy="19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референц\солнечная-электростанция-фото-с-сайта-avtograf22.ru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95" y="1362738"/>
            <a:ext cx="4054928" cy="19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angle 1"/>
          <p:cNvSpPr/>
          <p:nvPr/>
        </p:nvSpPr>
        <p:spPr>
          <a:xfrm>
            <a:off x="2766340" y="636616"/>
            <a:ext cx="3611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Электростанции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334960" y="1152311"/>
            <a:ext cx="8574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b="1" u="sng" dirty="0" smtClean="0"/>
              <a:t>Севастопольская СЭС</a:t>
            </a:r>
            <a:r>
              <a:rPr lang="ru-RU" sz="1600" b="1" dirty="0" smtClean="0"/>
              <a:t>. Расположена </a:t>
            </a:r>
            <a:r>
              <a:rPr lang="ru-RU" sz="1600" b="1" dirty="0"/>
              <a:t>на Северной стороне Севастополя, между микрорайонами </a:t>
            </a:r>
            <a:r>
              <a:rPr lang="ru-RU" sz="1600" b="1" dirty="0" err="1"/>
              <a:t>Бартеньевка</a:t>
            </a:r>
            <a:r>
              <a:rPr lang="ru-RU" sz="1600" b="1" dirty="0"/>
              <a:t> и Голландия. Является первой в городе солнечной фотоэлектрической станцией. На участке площадью чуть более пяти гектаров установлены сотни опор, на которых крепятся панели солнечных фотоэлементов.</a:t>
            </a:r>
            <a:endParaRPr lang="sl-SI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64163" y="4983163"/>
            <a:ext cx="3600450" cy="1254125"/>
          </a:xfrm>
          <a:prstGeom prst="rect">
            <a:avLst/>
          </a:prstGeom>
          <a:solidFill>
            <a:srgbClr val="A8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12"/>
          <p:cNvSpPr>
            <a:spLocks noChangeArrowheads="1"/>
          </p:cNvSpPr>
          <p:nvPr/>
        </p:nvSpPr>
        <p:spPr bwMode="auto">
          <a:xfrm>
            <a:off x="5430838" y="5010150"/>
            <a:ext cx="3354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chemeClr val="bg1"/>
                </a:solidFill>
              </a:rPr>
              <a:t>Мощность, МВт: 3,02 МВт.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chemeClr val="bg1"/>
                </a:solidFill>
              </a:rPr>
              <a:t>Система мониторинга и ограничения солнечной энергии в городскую сеть</a:t>
            </a:r>
          </a:p>
        </p:txBody>
      </p:sp>
      <p:pic>
        <p:nvPicPr>
          <p:cNvPr id="29" name="Picture 2" descr="C:\Users\Alexander Popov\Desktop\сев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84413"/>
            <a:ext cx="85740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2"/>
          <a:stretch>
            <a:fillRect/>
          </a:stretch>
        </p:blipFill>
        <p:spPr bwMode="auto">
          <a:xfrm>
            <a:off x="390525" y="4983163"/>
            <a:ext cx="217011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>
            <a:fillRect/>
          </a:stretch>
        </p:blipFill>
        <p:spPr bwMode="auto">
          <a:xfrm>
            <a:off x="2843213" y="4983163"/>
            <a:ext cx="22510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29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9792" y="6121823"/>
            <a:ext cx="292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ООО «Тамбовская индейка»</a:t>
            </a:r>
            <a:endParaRPr lang="ru-RU" dirty="0"/>
          </a:p>
        </p:txBody>
      </p:sp>
      <p:pic>
        <p:nvPicPr>
          <p:cNvPr id="12290" name="Picture 2" descr="D:\Фото проекты\Синтек\Тамбовский Завод по переработке Индей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64" y="1268759"/>
            <a:ext cx="3001029" cy="22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референц\индейка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" y="3933057"/>
            <a:ext cx="2997039" cy="20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еференц\индейка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64" y="3933056"/>
            <a:ext cx="3001029" cy="20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Фото проекты\NALX05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6" y="1351425"/>
            <a:ext cx="2997039" cy="20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"/>
          <p:cNvSpPr/>
          <p:nvPr/>
        </p:nvSpPr>
        <p:spPr>
          <a:xfrm>
            <a:off x="2699792" y="620688"/>
            <a:ext cx="385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Промышленность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8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827" y="3299437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Казанский вертолетный завод</a:t>
            </a:r>
            <a:endParaRPr lang="ru-RU" dirty="0"/>
          </a:p>
        </p:txBody>
      </p:sp>
      <p:sp>
        <p:nvSpPr>
          <p:cNvPr id="22" name="Rectangle 1"/>
          <p:cNvSpPr/>
          <p:nvPr/>
        </p:nvSpPr>
        <p:spPr>
          <a:xfrm>
            <a:off x="2699792" y="476672"/>
            <a:ext cx="385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Промышленность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4603" r="7417" b="31238"/>
          <a:stretch/>
        </p:blipFill>
        <p:spPr bwMode="auto">
          <a:xfrm>
            <a:off x="452719" y="1196752"/>
            <a:ext cx="3597289" cy="209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56960"/>
            <a:ext cx="3312368" cy="21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96982" y="3299437"/>
            <a:ext cx="190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Казаньоргсинтез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452720" y="3821412"/>
            <a:ext cx="3597289" cy="21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4827" y="6016743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ЕвроХим</a:t>
            </a:r>
            <a:r>
              <a:rPr lang="ru-RU" dirty="0" smtClean="0"/>
              <a:t>, Пермь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21412"/>
            <a:ext cx="3292996" cy="21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61725" y="6016743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Туапсинский НПЗ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469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2699792" y="476672"/>
            <a:ext cx="385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Промышленность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734" y="3287818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Нижегородский НПЗ</a:t>
            </a:r>
            <a:endParaRPr lang="ru-RU" dirty="0"/>
          </a:p>
        </p:txBody>
      </p:sp>
      <p:pic>
        <p:nvPicPr>
          <p:cNvPr id="13314" name="Picture 2" descr="https://sdelanounas.ru/i/d/3/d/d3d3LnNkZWxhbm91bmFzLnJ1L3VwbG9hZHMvNC8xLzQxMDE0NDQxNDcwMjdfb3JpZy5qcGVnP19faWQ9Njg3NTc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" y="1124744"/>
            <a:ext cx="38440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 b="-4883"/>
          <a:stretch/>
        </p:blipFill>
        <p:spPr bwMode="auto">
          <a:xfrm>
            <a:off x="5006957" y="1124744"/>
            <a:ext cx="3600450" cy="22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15155" y="3287818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Пермский НПЗ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r="11622" b="10433"/>
          <a:stretch/>
        </p:blipFill>
        <p:spPr bwMode="auto">
          <a:xfrm>
            <a:off x="364825" y="3774346"/>
            <a:ext cx="3778893" cy="221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7732" y="6016938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Завод КАМАЗ</a:t>
            </a:r>
          </a:p>
        </p:txBody>
      </p:sp>
      <p:pic>
        <p:nvPicPr>
          <p:cNvPr id="2" name="Picture 2" descr="D:\референц\Нижнекамскнефтехим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57" y="3774346"/>
            <a:ext cx="3608645" cy="22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62272" y="6017109"/>
            <a:ext cx="33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Нижнекамскнефтехим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38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2699792" y="476672"/>
            <a:ext cx="385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Промышленность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463" y="1124744"/>
            <a:ext cx="670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Оборудование ИБП для </a:t>
            </a:r>
            <a:r>
              <a:rPr lang="ru-RU" dirty="0"/>
              <a:t>подстанции 35/6 </a:t>
            </a:r>
            <a:r>
              <a:rPr lang="ru-RU" dirty="0" err="1"/>
              <a:t>кВ</a:t>
            </a:r>
            <a:r>
              <a:rPr lang="ru-RU" dirty="0"/>
              <a:t> «АМЗ» в г. Челябинск</a:t>
            </a:r>
          </a:p>
        </p:txBody>
      </p:sp>
      <p:pic>
        <p:nvPicPr>
          <p:cNvPr id="12290" name="Picture 2" descr="D:\референц\ш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334875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63" y="1701524"/>
            <a:ext cx="3347835" cy="446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4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5536" y="6206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Крупный игрок мирового рынка электротехники</a:t>
            </a:r>
            <a:endParaRPr lang="sl-SI" b="1" dirty="0">
              <a:solidFill>
                <a:srgbClr val="A80069"/>
              </a:solidFill>
              <a:latin typeface="Verdana" charset="0"/>
            </a:endParaRPr>
          </a:p>
        </p:txBody>
      </p:sp>
      <p:pic>
        <p:nvPicPr>
          <p:cNvPr id="3" name="Picture 2" descr="Карта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3563"/>
            <a:ext cx="7920879" cy="50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0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11" name="Naslov 1"/>
          <p:cNvSpPr txBox="1">
            <a:spLocks/>
          </p:cNvSpPr>
          <p:nvPr/>
        </p:nvSpPr>
        <p:spPr>
          <a:xfrm>
            <a:off x="255723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объекты</a:t>
            </a:r>
            <a:endParaRPr lang="sl-SI" sz="2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2699792" y="476672"/>
            <a:ext cx="385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0E69"/>
                </a:solidFill>
                <a:latin typeface="Verdana" charset="0"/>
              </a:rPr>
              <a:t>Промышленность</a:t>
            </a:r>
            <a:endParaRPr lang="sl-SI" sz="2800" b="1" dirty="0" smtClean="0">
              <a:solidFill>
                <a:srgbClr val="A60E69"/>
              </a:solidFill>
              <a:latin typeface="Verdan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9463" y="1556792"/>
            <a:ext cx="670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Кемерово. Модернизация котельных Кузбасса.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6"/>
          <a:stretch/>
        </p:blipFill>
        <p:spPr bwMode="auto">
          <a:xfrm>
            <a:off x="616674" y="3121896"/>
            <a:ext cx="3026585" cy="2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9421" b="8253"/>
          <a:stretch/>
        </p:blipFill>
        <p:spPr bwMode="auto">
          <a:xfrm>
            <a:off x="4500420" y="3121895"/>
            <a:ext cx="3722529" cy="2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18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A8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429768" y="3083626"/>
            <a:ext cx="673224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375768" y="3029626"/>
            <a:ext cx="108000" cy="108000"/>
          </a:xfrm>
          <a:prstGeom prst="ellipse">
            <a:avLst/>
          </a:prstGeom>
          <a:solidFill>
            <a:srgbClr val="A8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60" y="3140968"/>
            <a:ext cx="1368151" cy="966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60" y="4012942"/>
            <a:ext cx="2069976" cy="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11560" y="105273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80069"/>
                </a:solidFill>
                <a:latin typeface="Verdana" charset="0"/>
              </a:rPr>
              <a:t>ETI </a:t>
            </a:r>
            <a:r>
              <a:rPr lang="ru-RU" sz="2000" b="1" dirty="0" smtClean="0">
                <a:solidFill>
                  <a:srgbClr val="A80069"/>
                </a:solidFill>
                <a:latin typeface="Verdana" charset="0"/>
              </a:rPr>
              <a:t>– входит пятерку крупнейших мировых производителей предохранителей </a:t>
            </a:r>
            <a:endParaRPr lang="sl-SI" sz="2000" b="1" dirty="0">
              <a:solidFill>
                <a:srgbClr val="A80069"/>
              </a:solidFill>
              <a:latin typeface="Verdana" charset="0"/>
            </a:endParaRPr>
          </a:p>
          <a:p>
            <a:endParaRPr lang="ru-RU" sz="2000" b="1" dirty="0">
              <a:solidFill>
                <a:srgbClr val="A80069"/>
              </a:solidFill>
              <a:latin typeface="Verdana" charset="0"/>
            </a:endParaRPr>
          </a:p>
          <a:p>
            <a:r>
              <a:rPr lang="ru-RU" sz="2000" b="1" dirty="0" smtClean="0">
                <a:solidFill>
                  <a:srgbClr val="A80069"/>
                </a:solidFill>
                <a:latin typeface="Verdana" charset="0"/>
              </a:rPr>
              <a:t>Один из ведущих </a:t>
            </a:r>
            <a:r>
              <a:rPr lang="ru-RU" sz="2000" b="1" dirty="0">
                <a:solidFill>
                  <a:srgbClr val="A80069"/>
                </a:solidFill>
                <a:latin typeface="Verdana" charset="0"/>
              </a:rPr>
              <a:t>производителей коммутационного и распределительного оборудования</a:t>
            </a:r>
            <a:endParaRPr lang="sl-SI" sz="2000" b="1" dirty="0">
              <a:solidFill>
                <a:srgbClr val="A80069"/>
              </a:solidFill>
              <a:latin typeface="Verdana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10825169"/>
              </p:ext>
            </p:extLst>
          </p:nvPr>
        </p:nvGraphicFramePr>
        <p:xfrm>
          <a:off x="1298213" y="3295321"/>
          <a:ext cx="6096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7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11692" y="494116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Представительства </a:t>
            </a:r>
            <a:r>
              <a:rPr lang="ru-RU" b="1" dirty="0">
                <a:solidFill>
                  <a:srgbClr val="A80069"/>
                </a:solidFill>
                <a:latin typeface="Verdana" charset="0"/>
              </a:rPr>
              <a:t>ETI </a:t>
            </a: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расположены в </a:t>
            </a:r>
            <a:r>
              <a:rPr lang="ru-RU" b="1" dirty="0">
                <a:solidFill>
                  <a:srgbClr val="A80069"/>
                </a:solidFill>
                <a:latin typeface="Verdana" charset="0"/>
              </a:rPr>
              <a:t>более чем 60 странах мира.</a:t>
            </a:r>
            <a:endParaRPr lang="sl-SI" b="1" dirty="0">
              <a:solidFill>
                <a:srgbClr val="A80069"/>
              </a:solidFill>
              <a:latin typeface="Verdan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692" y="11967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Продукция </a:t>
            </a:r>
            <a:r>
              <a:rPr lang="ru-RU" b="1" dirty="0">
                <a:solidFill>
                  <a:srgbClr val="A80069"/>
                </a:solidFill>
                <a:latin typeface="Verdana" charset="0"/>
              </a:rPr>
              <a:t>ТМ ETI производится в 13 странах </a:t>
            </a: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мира</a:t>
            </a:r>
            <a:endParaRPr lang="en-US" dirty="0">
              <a:solidFill>
                <a:srgbClr val="A8006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56" y="30689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Концерн </a:t>
            </a:r>
            <a:r>
              <a:rPr lang="ru-RU" b="1" dirty="0">
                <a:solidFill>
                  <a:srgbClr val="A80069"/>
                </a:solidFill>
                <a:latin typeface="Verdana" charset="0"/>
              </a:rPr>
              <a:t>ETI </a:t>
            </a: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имеет </a:t>
            </a:r>
            <a:r>
              <a:rPr lang="ru-RU" b="1" dirty="0">
                <a:solidFill>
                  <a:srgbClr val="A80069"/>
                </a:solidFill>
                <a:latin typeface="Verdana" charset="0"/>
              </a:rPr>
              <a:t>филиалы в </a:t>
            </a: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1</a:t>
            </a:r>
            <a:r>
              <a:rPr lang="sl-SI" b="1" dirty="0" smtClean="0">
                <a:solidFill>
                  <a:srgbClr val="A80069"/>
                </a:solidFill>
                <a:latin typeface="Verdana" charset="0"/>
              </a:rPr>
              <a:t>4</a:t>
            </a:r>
            <a:r>
              <a:rPr lang="ru-RU" b="1" dirty="0" smtClean="0">
                <a:solidFill>
                  <a:srgbClr val="A80069"/>
                </a:solidFill>
                <a:latin typeface="Verdana" charset="0"/>
              </a:rPr>
              <a:t> </a:t>
            </a:r>
            <a:r>
              <a:rPr lang="ru-RU" b="1" dirty="0">
                <a:solidFill>
                  <a:srgbClr val="A80069"/>
                </a:solidFill>
                <a:latin typeface="Verdana" charset="0"/>
              </a:rPr>
              <a:t>европейских странах.</a:t>
            </a:r>
            <a:endParaRPr lang="sl-SI" b="1" dirty="0">
              <a:solidFill>
                <a:srgbClr val="A8006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9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pic>
        <p:nvPicPr>
          <p:cNvPr id="13" name="Picture 35" descr="zemljevid-evrop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836613"/>
            <a:ext cx="5260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25"/>
          <p:cNvSpPr>
            <a:spLocks noChangeShapeType="1"/>
          </p:cNvSpPr>
          <p:nvPr/>
        </p:nvSpPr>
        <p:spPr bwMode="auto">
          <a:xfrm flipH="1" flipV="1">
            <a:off x="1972900" y="962570"/>
            <a:ext cx="3607212" cy="3258517"/>
          </a:xfrm>
          <a:prstGeom prst="line">
            <a:avLst/>
          </a:prstGeom>
          <a:noFill/>
          <a:ln w="31750" cmpd="sng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8" name="Picture 20" descr="Italwe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46" y="5805543"/>
            <a:ext cx="925513" cy="360362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48" y="5748961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868532" y="6106995"/>
            <a:ext cx="7331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</a:p>
        </p:txBody>
      </p:sp>
      <p:pic>
        <p:nvPicPr>
          <p:cNvPr id="56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88" y="4862497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306945" y="5220531"/>
            <a:ext cx="83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SARAJEVO</a:t>
            </a:r>
          </a:p>
        </p:txBody>
      </p:sp>
      <p:pic>
        <p:nvPicPr>
          <p:cNvPr id="58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49" y="4046042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383455" y="4404076"/>
            <a:ext cx="684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</a:p>
        </p:txBody>
      </p:sp>
      <p:pic>
        <p:nvPicPr>
          <p:cNvPr id="60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51" y="3228547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433151" y="3586581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d.o.o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2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51" y="2385194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433151" y="2743228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</a:p>
        </p:txBody>
      </p:sp>
      <p:pic>
        <p:nvPicPr>
          <p:cNvPr id="66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0" y="692696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411030" y="1050730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</a:t>
            </a:r>
          </a:p>
        </p:txBody>
      </p:sp>
      <p:pic>
        <p:nvPicPr>
          <p:cNvPr id="68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48" y="1556792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422948" y="1914826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</p:txBody>
      </p:sp>
      <p:pic>
        <p:nvPicPr>
          <p:cNvPr id="75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68" y="4896225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10" y="5014298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7937868" y="5254259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77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29" y="4079770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869034" y="4439905"/>
            <a:ext cx="677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</a:p>
        </p:txBody>
      </p:sp>
      <p:pic>
        <p:nvPicPr>
          <p:cNvPr id="79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31" y="3262275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7920530" y="3620309"/>
            <a:ext cx="683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</a:p>
        </p:txBody>
      </p:sp>
      <p:pic>
        <p:nvPicPr>
          <p:cNvPr id="81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31" y="2418922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920531" y="2776956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</a:p>
        </p:txBody>
      </p:sp>
      <p:pic>
        <p:nvPicPr>
          <p:cNvPr id="83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10" y="726424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7870870" y="1084458"/>
            <a:ext cx="624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BALTUS</a:t>
            </a:r>
          </a:p>
        </p:txBody>
      </p:sp>
      <p:pic>
        <p:nvPicPr>
          <p:cNvPr id="85" name="Picture 31" descr="e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28" y="1590520"/>
            <a:ext cx="539750" cy="539750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910328" y="1948554"/>
            <a:ext cx="584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POLAM</a:t>
            </a:r>
          </a:p>
        </p:txBody>
      </p:sp>
      <p:sp>
        <p:nvSpPr>
          <p:cNvPr id="87" name="Line 25"/>
          <p:cNvSpPr>
            <a:spLocks noChangeShapeType="1"/>
          </p:cNvSpPr>
          <p:nvPr/>
        </p:nvSpPr>
        <p:spPr bwMode="auto">
          <a:xfrm flipV="1">
            <a:off x="5940152" y="962571"/>
            <a:ext cx="1958258" cy="2299704"/>
          </a:xfrm>
          <a:prstGeom prst="line">
            <a:avLst/>
          </a:prstGeom>
          <a:noFill/>
          <a:ln w="31750" cmpd="sng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 flipV="1">
            <a:off x="5580112" y="1860393"/>
            <a:ext cx="2318297" cy="1867637"/>
          </a:xfrm>
          <a:prstGeom prst="line">
            <a:avLst/>
          </a:prstGeom>
          <a:noFill/>
          <a:ln w="31750" cmpd="sng">
            <a:solidFill>
              <a:schemeClr val="bg1">
                <a:lumMod val="65000"/>
              </a:schemeClr>
            </a:solidFill>
            <a:round/>
            <a:headEnd type="none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56176" y="5051035"/>
            <a:ext cx="1788824" cy="934689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73" idx="1"/>
          </p:cNvCxnSpPr>
          <p:nvPr/>
        </p:nvCxnSpPr>
        <p:spPr>
          <a:xfrm flipH="1">
            <a:off x="2044660" y="5095152"/>
            <a:ext cx="2839850" cy="851280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56" idx="3"/>
          </p:cNvCxnSpPr>
          <p:nvPr/>
        </p:nvCxnSpPr>
        <p:spPr>
          <a:xfrm flipH="1">
            <a:off x="1990238" y="4862497"/>
            <a:ext cx="3445858" cy="269875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58" idx="3"/>
          </p:cNvCxnSpPr>
          <p:nvPr/>
        </p:nvCxnSpPr>
        <p:spPr>
          <a:xfrm flipH="1" flipV="1">
            <a:off x="1979399" y="4315917"/>
            <a:ext cx="3240673" cy="409227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60" idx="3"/>
          </p:cNvCxnSpPr>
          <p:nvPr/>
        </p:nvCxnSpPr>
        <p:spPr>
          <a:xfrm flipH="1" flipV="1">
            <a:off x="1972901" y="3498422"/>
            <a:ext cx="3175163" cy="1087370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endCxn id="62" idx="3"/>
          </p:cNvCxnSpPr>
          <p:nvPr/>
        </p:nvCxnSpPr>
        <p:spPr>
          <a:xfrm flipH="1" flipV="1">
            <a:off x="1972901" y="2655069"/>
            <a:ext cx="3463195" cy="1856729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68" idx="3"/>
          </p:cNvCxnSpPr>
          <p:nvPr/>
        </p:nvCxnSpPr>
        <p:spPr>
          <a:xfrm flipH="1" flipV="1">
            <a:off x="1962698" y="1826667"/>
            <a:ext cx="2771066" cy="2009086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endCxn id="75" idx="1"/>
          </p:cNvCxnSpPr>
          <p:nvPr/>
        </p:nvCxnSpPr>
        <p:spPr>
          <a:xfrm>
            <a:off x="5796136" y="4862497"/>
            <a:ext cx="2141732" cy="303603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77" idx="1"/>
          </p:cNvCxnSpPr>
          <p:nvPr/>
        </p:nvCxnSpPr>
        <p:spPr>
          <a:xfrm flipV="1">
            <a:off x="6084168" y="4349645"/>
            <a:ext cx="1842861" cy="269875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endCxn id="79" idx="1"/>
          </p:cNvCxnSpPr>
          <p:nvPr/>
        </p:nvCxnSpPr>
        <p:spPr>
          <a:xfrm flipV="1">
            <a:off x="6556676" y="3532150"/>
            <a:ext cx="1363855" cy="506023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050588" y="2726471"/>
            <a:ext cx="820282" cy="232201"/>
          </a:xfrm>
          <a:prstGeom prst="straightConnector1">
            <a:avLst/>
          </a:prstGeom>
          <a:ln w="31750" cmpd="sng">
            <a:solidFill>
              <a:schemeClr val="bg1">
                <a:lumMod val="6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42" y="4781643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27" y="4644290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56" y="4504938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73" y="4424084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22" y="4970665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82" y="4782474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68" y="4547627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22" y="3957319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58" y="4154210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10" y="3768297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58" y="3681237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1" y="3181421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1" descr="et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34" y="2911546"/>
            <a:ext cx="161707" cy="161707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1253860" y="1232446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СЛОВАКИЯ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65778" y="2084941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65777" y="2928665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65776" y="3770540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СЛОВЕНИЯ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65775" y="4584749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ХОРВАТИЯ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87053" y="5390646"/>
            <a:ext cx="1032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БОСНИЯ и ГЕРЦЕГОВИНА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18771" y="1266174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730689" y="2141088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ПОЛЬША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763709" y="2958672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748025" y="3788882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48025" y="4604191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РУМЫНИЯ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58229" y="5435975"/>
            <a:ext cx="899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СЕРБИЯ и ЧЕРНОГОРИЯ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132164" y="6180989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58229" y="6288711"/>
            <a:ext cx="899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БОЛГАРИЯ</a:t>
            </a:r>
            <a:endParaRPr 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9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2041012"/>
              </p:ext>
            </p:extLst>
          </p:nvPr>
        </p:nvGraphicFramePr>
        <p:xfrm>
          <a:off x="251520" y="476672"/>
          <a:ext cx="8568952" cy="585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Oval 12"/>
          <p:cNvSpPr/>
          <p:nvPr/>
        </p:nvSpPr>
        <p:spPr>
          <a:xfrm>
            <a:off x="5508104" y="1844824"/>
            <a:ext cx="792088" cy="73325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6516216" y="1844824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80069"/>
                </a:solidFill>
                <a:latin typeface="Verdana"/>
                <a:cs typeface="Verdana"/>
              </a:rPr>
              <a:t>1997 </a:t>
            </a:r>
            <a:r>
              <a:rPr lang="ru-RU" sz="1400" b="1" dirty="0" smtClean="0">
                <a:solidFill>
                  <a:srgbClr val="A80069"/>
                </a:solidFill>
                <a:latin typeface="Verdana"/>
                <a:cs typeface="Verdana"/>
              </a:rPr>
              <a:t>Создание первого филиала</a:t>
            </a:r>
            <a:endParaRPr lang="en-US" sz="1400" b="1" dirty="0" smtClean="0">
              <a:solidFill>
                <a:srgbClr val="A80069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12" name="Rectangle 1"/>
          <p:cNvSpPr/>
          <p:nvPr/>
        </p:nvSpPr>
        <p:spPr>
          <a:xfrm>
            <a:off x="611560" y="836712"/>
            <a:ext cx="4376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A60E69"/>
                </a:solidFill>
                <a:latin typeface="Verdana" charset="0"/>
              </a:rPr>
              <a:t>67 лет опыта</a:t>
            </a:r>
            <a:endParaRPr lang="sl-SI" sz="4000" b="1" dirty="0" smtClean="0">
              <a:solidFill>
                <a:srgbClr val="A60E6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6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476672"/>
            <a:chOff x="0" y="0"/>
            <a:chExt cx="9144000" cy="476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476672"/>
            </a:xfrm>
            <a:prstGeom prst="rect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0240"/>
              <a:ext cx="504056" cy="35619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69528" y="6515067"/>
            <a:ext cx="8874472" cy="238791"/>
            <a:chOff x="269528" y="6515067"/>
            <a:chExt cx="8874472" cy="23879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3528" y="6699858"/>
              <a:ext cx="8820472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69528" y="6645858"/>
              <a:ext cx="108000" cy="108000"/>
            </a:xfrm>
            <a:prstGeom prst="ellipse">
              <a:avLst/>
            </a:prstGeom>
            <a:solidFill>
              <a:srgbClr val="A80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08" y="6515067"/>
              <a:ext cx="1835696" cy="154293"/>
            </a:xfrm>
            <a:prstGeom prst="rect">
              <a:avLst/>
            </a:prstGeom>
          </p:spPr>
        </p:pic>
      </p:grpSp>
      <p:pic>
        <p:nvPicPr>
          <p:cNvPr id="9" name="Picture 4" descr="industry no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4194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kopp-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41312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2037" y="1570435"/>
            <a:ext cx="4032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Производственные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мощности ETI площадью более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31154 m</a:t>
            </a:r>
            <a:r>
              <a:rPr lang="sl-SI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расположены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Словении, Польше, Германии,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Словакии, Боснии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Герцеговине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285778" y="501322"/>
            <a:ext cx="433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A60E69"/>
                </a:solidFill>
                <a:latin typeface="Verdana" charset="0"/>
              </a:rPr>
              <a:t>Производство</a:t>
            </a:r>
            <a:endParaRPr lang="sl-SI" sz="4000" b="1" dirty="0">
              <a:solidFill>
                <a:srgbClr val="A60E69"/>
              </a:solidFill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54671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Специалисты концерна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постоянно занимаются  совершенствованием  технологий и средств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22640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539552" y="836712"/>
            <a:ext cx="144016" cy="6021288"/>
            <a:chOff x="539552" y="836712"/>
            <a:chExt cx="144016" cy="60212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11560" y="980728"/>
              <a:ext cx="0" cy="587727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539552" y="8367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15616" y="836712"/>
            <a:ext cx="29177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l-SI" sz="3200" b="1" dirty="0" smtClean="0">
                <a:solidFill>
                  <a:srgbClr val="F1F1F2"/>
                </a:solidFill>
                <a:latin typeface="Verdana" charset="0"/>
                <a:cs typeface="+mn-cs"/>
              </a:rPr>
              <a:t> </a:t>
            </a:r>
            <a:r>
              <a:rPr lang="sl-SI" sz="3200" b="1" dirty="0" smtClean="0">
                <a:solidFill>
                  <a:srgbClr val="F1F1F2"/>
                </a:solidFill>
                <a:latin typeface="Verdana" charset="0"/>
              </a:rPr>
              <a:t>Логистика</a:t>
            </a:r>
            <a:r>
              <a:rPr lang="sl-SI" sz="3200" b="1" dirty="0" smtClean="0">
                <a:solidFill>
                  <a:srgbClr val="F1F1F2"/>
                </a:solidFill>
                <a:latin typeface="Verdana" charset="0"/>
                <a:cs typeface="+mn-cs"/>
              </a:rPr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31640" y="3933056"/>
            <a:ext cx="78123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sl-SI" b="1" dirty="0" smtClean="0">
              <a:solidFill>
                <a:srgbClr val="F1F1F2"/>
              </a:solidFill>
              <a:latin typeface="Verdana"/>
              <a:cs typeface="Verdana"/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rgbClr val="F1F1F2"/>
                </a:solidFill>
                <a:latin typeface="Verdana"/>
                <a:cs typeface="Verdana"/>
              </a:rPr>
              <a:t>Одно из важных преимуществ ETI - локальные склады: </a:t>
            </a:r>
            <a:r>
              <a:rPr lang="ru-RU" sz="2000" b="1" dirty="0" smtClean="0">
                <a:solidFill>
                  <a:srgbClr val="F1F1F2"/>
                </a:solidFill>
                <a:latin typeface="Verdana"/>
                <a:cs typeface="Verdana"/>
              </a:rPr>
              <a:t>в </a:t>
            </a:r>
            <a:r>
              <a:rPr lang="ru-RU" sz="2000" b="1" dirty="0">
                <a:solidFill>
                  <a:srgbClr val="F1F1F2"/>
                </a:solidFill>
                <a:latin typeface="Verdana"/>
                <a:cs typeface="Verdana"/>
              </a:rPr>
              <a:t>Словении, Румынии, Польше, Боснии и Герцеговине, </a:t>
            </a:r>
            <a:r>
              <a:rPr lang="ru-RU" sz="2000" b="1" dirty="0" smtClean="0">
                <a:solidFill>
                  <a:srgbClr val="F1F1F2"/>
                </a:solidFill>
                <a:latin typeface="Verdana"/>
                <a:cs typeface="Verdana"/>
              </a:rPr>
              <a:t>Словакии</a:t>
            </a:r>
            <a:r>
              <a:rPr lang="sl-SI" sz="2000" b="1" dirty="0" smtClean="0">
                <a:solidFill>
                  <a:srgbClr val="F1F1F2"/>
                </a:solidFill>
                <a:latin typeface="Verdana"/>
                <a:cs typeface="Verdana"/>
              </a:rPr>
              <a:t>,</a:t>
            </a:r>
            <a:r>
              <a:rPr lang="ru-RU" sz="2000" b="1" dirty="0" smtClean="0">
                <a:solidFill>
                  <a:srgbClr val="F1F1F2"/>
                </a:solidFill>
                <a:latin typeface="Verdana"/>
                <a:cs typeface="Verdana"/>
              </a:rPr>
              <a:t> Украине</a:t>
            </a:r>
            <a:r>
              <a:rPr lang="sl-SI" sz="2000" b="1" dirty="0" smtClean="0">
                <a:solidFill>
                  <a:srgbClr val="F1F1F2"/>
                </a:solidFill>
                <a:latin typeface="Verdana"/>
                <a:cs typeface="Verdana"/>
              </a:rPr>
              <a:t>, </a:t>
            </a:r>
            <a:r>
              <a:rPr lang="ru-RU" sz="2000" b="1" dirty="0" smtClean="0">
                <a:solidFill>
                  <a:srgbClr val="F1F1F2"/>
                </a:solidFill>
                <a:latin typeface="Verdana"/>
                <a:cs typeface="Verdana"/>
              </a:rPr>
              <a:t>России...</a:t>
            </a:r>
            <a:endParaRPr lang="sl-SI" sz="2000" b="1" dirty="0">
              <a:solidFill>
                <a:srgbClr val="F1F1F2"/>
              </a:solidFill>
              <a:latin typeface="Verdana"/>
              <a:cs typeface="Verdana"/>
            </a:endParaRPr>
          </a:p>
          <a:p>
            <a:pPr eaLnBrk="1" hangingPunct="1">
              <a:defRPr/>
            </a:pPr>
            <a:endParaRPr lang="sl-SI" b="1" dirty="0" smtClean="0">
              <a:solidFill>
                <a:srgbClr val="F1F1F2"/>
              </a:solidFill>
              <a:latin typeface="Verdana"/>
              <a:cs typeface="Verdana"/>
            </a:endParaRPr>
          </a:p>
        </p:txBody>
      </p:sp>
      <p:pic>
        <p:nvPicPr>
          <p:cNvPr id="9" name="Picture 5" descr="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0186"/>
            <a:ext cx="3438376" cy="233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G_1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19198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00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0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539552" y="836712"/>
            <a:ext cx="144016" cy="6021288"/>
            <a:chOff x="539552" y="836712"/>
            <a:chExt cx="144016" cy="60212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11560" y="980728"/>
              <a:ext cx="0" cy="587727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539552" y="83671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59632" y="692696"/>
            <a:ext cx="5173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F1F1F2"/>
                </a:solidFill>
                <a:latin typeface="Verdana" charset="0"/>
              </a:rPr>
              <a:t>Разработки и </a:t>
            </a:r>
            <a:r>
              <a:rPr lang="ru-RU" sz="2400" b="1" dirty="0" err="1" smtClean="0">
                <a:solidFill>
                  <a:srgbClr val="F1F1F2"/>
                </a:solidFill>
                <a:latin typeface="Verdana" charset="0"/>
              </a:rPr>
              <a:t>исс</a:t>
            </a:r>
            <a:r>
              <a:rPr lang="uk-UA" sz="2400" b="1" dirty="0">
                <a:solidFill>
                  <a:srgbClr val="F1F1F2"/>
                </a:solidFill>
                <a:latin typeface="Verdana" charset="0"/>
              </a:rPr>
              <a:t>л</a:t>
            </a:r>
            <a:r>
              <a:rPr lang="ru-RU" sz="2400" b="1" dirty="0" err="1" smtClean="0">
                <a:solidFill>
                  <a:srgbClr val="F1F1F2"/>
                </a:solidFill>
                <a:latin typeface="Verdana" charset="0"/>
              </a:rPr>
              <a:t>едования</a:t>
            </a:r>
            <a:endParaRPr lang="sl-SI" sz="2400" b="1" dirty="0" smtClean="0">
              <a:solidFill>
                <a:srgbClr val="F1F1F2"/>
              </a:solidFill>
              <a:latin typeface="Verdana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06100" y="2132856"/>
            <a:ext cx="781236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1F1F2"/>
                </a:solidFill>
                <a:latin typeface="Verdana" charset="0"/>
              </a:rPr>
              <a:t>Сотрудники </a:t>
            </a:r>
            <a:r>
              <a:rPr lang="ru-RU" sz="2000" b="1" dirty="0">
                <a:solidFill>
                  <a:srgbClr val="F1F1F2"/>
                </a:solidFill>
                <a:latin typeface="Verdana" charset="0"/>
              </a:rPr>
              <a:t>ETI принимают активное участие в </a:t>
            </a:r>
            <a:r>
              <a:rPr lang="ru-RU" sz="2000" b="1" dirty="0" smtClean="0">
                <a:solidFill>
                  <a:srgbClr val="F1F1F2"/>
                </a:solidFill>
                <a:latin typeface="Verdana" charset="0"/>
              </a:rPr>
              <a:t>разработке </a:t>
            </a:r>
            <a:r>
              <a:rPr lang="ru-RU" sz="2000" b="1" dirty="0">
                <a:solidFill>
                  <a:srgbClr val="F1F1F2"/>
                </a:solidFill>
                <a:latin typeface="Verdana" charset="0"/>
              </a:rPr>
              <a:t>стандартов </a:t>
            </a:r>
            <a:r>
              <a:rPr lang="ru-RU" sz="2000" b="1" dirty="0" smtClean="0">
                <a:solidFill>
                  <a:srgbClr val="F1F1F2"/>
                </a:solidFill>
                <a:latin typeface="Verdana" charset="0"/>
              </a:rPr>
              <a:t>безопасности в </a:t>
            </a:r>
            <a:r>
              <a:rPr lang="ru-RU" sz="2000" b="1" dirty="0">
                <a:solidFill>
                  <a:srgbClr val="F1F1F2"/>
                </a:solidFill>
                <a:latin typeface="Verdana" charset="0"/>
              </a:rPr>
              <a:t>области электротехнических продуктов как члены сертификационного комитета IEC</a:t>
            </a:r>
          </a:p>
          <a:p>
            <a:pPr eaLnBrk="1" hangingPunct="1">
              <a:defRPr/>
            </a:pPr>
            <a:endParaRPr lang="sl-SI" b="1" dirty="0" smtClean="0">
              <a:solidFill>
                <a:srgbClr val="F1F1F2"/>
              </a:solidFill>
              <a:latin typeface="Verdana"/>
              <a:cs typeface="Verdana"/>
            </a:endParaRPr>
          </a:p>
          <a:p>
            <a:pPr eaLnBrk="1" hangingPunct="1">
              <a:defRPr/>
            </a:pPr>
            <a:endParaRPr lang="sl-SI" b="1" dirty="0" smtClean="0">
              <a:solidFill>
                <a:srgbClr val="F1F1F2"/>
              </a:solidFill>
              <a:latin typeface="Verdana"/>
              <a:cs typeface="Verdana"/>
            </a:endParaRPr>
          </a:p>
          <a:p>
            <a:endParaRPr lang="ru-RU" b="1" dirty="0">
              <a:solidFill>
                <a:srgbClr val="F1F1F2"/>
              </a:solidFill>
              <a:latin typeface="Verdana"/>
              <a:cs typeface="Verdana"/>
            </a:endParaRPr>
          </a:p>
          <a:p>
            <a:r>
              <a:rPr lang="ru-RU" b="1" dirty="0">
                <a:solidFill>
                  <a:srgbClr val="F1F1F2"/>
                </a:solidFill>
                <a:latin typeface="Verdana"/>
                <a:cs typeface="Verdana"/>
              </a:rPr>
              <a:t>Продукция ETI соответствует всем </a:t>
            </a:r>
            <a:r>
              <a:rPr lang="ru-RU" b="1" dirty="0" smtClean="0">
                <a:solidFill>
                  <a:srgbClr val="F1F1F2"/>
                </a:solidFill>
                <a:latin typeface="Verdana"/>
                <a:cs typeface="Verdana"/>
              </a:rPr>
              <a:t>современным </a:t>
            </a:r>
            <a:r>
              <a:rPr lang="ru-RU" b="1" dirty="0">
                <a:solidFill>
                  <a:srgbClr val="F1F1F2"/>
                </a:solidFill>
                <a:latin typeface="Verdana"/>
                <a:cs typeface="Verdana"/>
              </a:rPr>
              <a:t>стандартам качества</a:t>
            </a:r>
            <a:endParaRPr lang="sl-SI" b="1" dirty="0">
              <a:solidFill>
                <a:srgbClr val="F1F1F2"/>
              </a:solidFill>
              <a:latin typeface="Verdana"/>
              <a:cs typeface="Verdana"/>
            </a:endParaRPr>
          </a:p>
          <a:p>
            <a:pPr eaLnBrk="1" hangingPunct="1">
              <a:defRPr/>
            </a:pPr>
            <a:endParaRPr lang="sl-SI" b="1" dirty="0" smtClean="0">
              <a:solidFill>
                <a:srgbClr val="F1F1F2"/>
              </a:solidFill>
              <a:latin typeface="Verdana"/>
              <a:cs typeface="Verdana"/>
            </a:endParaRPr>
          </a:p>
          <a:p>
            <a:pPr eaLnBrk="1" hangingPunct="1">
              <a:defRPr/>
            </a:pPr>
            <a:endParaRPr lang="sl-SI" b="1" dirty="0" smtClean="0">
              <a:solidFill>
                <a:srgbClr val="F1F1F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1690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0069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405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Дубин</dc:creator>
  <cp:lastModifiedBy>Alexander Popov</cp:lastModifiedBy>
  <cp:revision>157</cp:revision>
  <cp:lastPrinted>2014-01-27T16:29:40Z</cp:lastPrinted>
  <dcterms:created xsi:type="dcterms:W3CDTF">2014-01-24T08:36:03Z</dcterms:created>
  <dcterms:modified xsi:type="dcterms:W3CDTF">2019-01-25T11:26:21Z</dcterms:modified>
</cp:coreProperties>
</file>